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0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1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2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3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4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5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6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7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8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9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20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21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22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3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4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5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6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7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28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9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30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31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32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0" r:id="rId5"/>
    <p:sldMasterId id="2147483720" r:id="rId6"/>
    <p:sldMasterId id="2147483734" r:id="rId7"/>
    <p:sldMasterId id="2147483746" r:id="rId8"/>
    <p:sldMasterId id="2147483748" r:id="rId9"/>
    <p:sldMasterId id="2147483752" r:id="rId10"/>
    <p:sldMasterId id="2147483767" r:id="rId11"/>
    <p:sldMasterId id="2147483779" r:id="rId12"/>
    <p:sldMasterId id="2147483791" r:id="rId13"/>
    <p:sldMasterId id="2147483803" r:id="rId14"/>
    <p:sldMasterId id="2147483815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  <p:sldMasterId id="2147483900" r:id="rId22"/>
    <p:sldMasterId id="2147483912" r:id="rId23"/>
    <p:sldMasterId id="2147483924" r:id="rId24"/>
    <p:sldMasterId id="2147483936" r:id="rId25"/>
    <p:sldMasterId id="2147483948" r:id="rId26"/>
    <p:sldMasterId id="2147483960" r:id="rId27"/>
    <p:sldMasterId id="2147483972" r:id="rId28"/>
    <p:sldMasterId id="2147483984" r:id="rId29"/>
    <p:sldMasterId id="2147484000" r:id="rId30"/>
    <p:sldMasterId id="2147484012" r:id="rId31"/>
    <p:sldMasterId id="2147484024" r:id="rId32"/>
    <p:sldMasterId id="2147484036" r:id="rId33"/>
  </p:sldMasterIdLst>
  <p:notesMasterIdLst>
    <p:notesMasterId r:id="rId72"/>
  </p:notesMasterIdLst>
  <p:sldIdLst>
    <p:sldId id="294" r:id="rId34"/>
    <p:sldId id="258" r:id="rId35"/>
    <p:sldId id="295" r:id="rId36"/>
    <p:sldId id="257" r:id="rId37"/>
    <p:sldId id="261" r:id="rId38"/>
    <p:sldId id="292" r:id="rId39"/>
    <p:sldId id="260" r:id="rId40"/>
    <p:sldId id="262" r:id="rId41"/>
    <p:sldId id="263" r:id="rId42"/>
    <p:sldId id="264" r:id="rId43"/>
    <p:sldId id="293" r:id="rId44"/>
    <p:sldId id="269" r:id="rId45"/>
    <p:sldId id="270" r:id="rId46"/>
    <p:sldId id="271" r:id="rId47"/>
    <p:sldId id="272" r:id="rId48"/>
    <p:sldId id="274" r:id="rId49"/>
    <p:sldId id="275" r:id="rId50"/>
    <p:sldId id="276" r:id="rId51"/>
    <p:sldId id="277" r:id="rId52"/>
    <p:sldId id="300" r:id="rId53"/>
    <p:sldId id="278" r:id="rId54"/>
    <p:sldId id="298" r:id="rId55"/>
    <p:sldId id="299" r:id="rId56"/>
    <p:sldId id="296" r:id="rId57"/>
    <p:sldId id="297" r:id="rId58"/>
    <p:sldId id="279" r:id="rId59"/>
    <p:sldId id="280" r:id="rId60"/>
    <p:sldId id="281" r:id="rId61"/>
    <p:sldId id="282" r:id="rId62"/>
    <p:sldId id="283" r:id="rId63"/>
    <p:sldId id="284" r:id="rId64"/>
    <p:sldId id="285" r:id="rId65"/>
    <p:sldId id="286" r:id="rId66"/>
    <p:sldId id="287" r:id="rId67"/>
    <p:sldId id="288" r:id="rId68"/>
    <p:sldId id="289" r:id="rId69"/>
    <p:sldId id="290" r:id="rId70"/>
    <p:sldId id="291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42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30.xml"/><Relationship Id="rId64" Type="http://schemas.openxmlformats.org/officeDocument/2006/relationships/slide" Target="slides/slide31.xml"/><Relationship Id="rId65" Type="http://schemas.openxmlformats.org/officeDocument/2006/relationships/slide" Target="slides/slide32.xml"/><Relationship Id="rId66" Type="http://schemas.openxmlformats.org/officeDocument/2006/relationships/slide" Target="slides/slide33.xml"/><Relationship Id="rId67" Type="http://schemas.openxmlformats.org/officeDocument/2006/relationships/slide" Target="slides/slide34.xml"/><Relationship Id="rId68" Type="http://schemas.openxmlformats.org/officeDocument/2006/relationships/slide" Target="slides/slide35.xml"/><Relationship Id="rId69" Type="http://schemas.openxmlformats.org/officeDocument/2006/relationships/slide" Target="slides/slide36.xml"/><Relationship Id="rId50" Type="http://schemas.openxmlformats.org/officeDocument/2006/relationships/slide" Target="slides/slide17.xml"/><Relationship Id="rId51" Type="http://schemas.openxmlformats.org/officeDocument/2006/relationships/slide" Target="slides/slide18.xml"/><Relationship Id="rId52" Type="http://schemas.openxmlformats.org/officeDocument/2006/relationships/slide" Target="slides/slide19.xml"/><Relationship Id="rId53" Type="http://schemas.openxmlformats.org/officeDocument/2006/relationships/slide" Target="slides/slide20.xml"/><Relationship Id="rId54" Type="http://schemas.openxmlformats.org/officeDocument/2006/relationships/slide" Target="slides/slide21.xml"/><Relationship Id="rId55" Type="http://schemas.openxmlformats.org/officeDocument/2006/relationships/slide" Target="slides/slide22.xml"/><Relationship Id="rId56" Type="http://schemas.openxmlformats.org/officeDocument/2006/relationships/slide" Target="slides/slide23.xml"/><Relationship Id="rId57" Type="http://schemas.openxmlformats.org/officeDocument/2006/relationships/slide" Target="slides/slide24.xml"/><Relationship Id="rId58" Type="http://schemas.openxmlformats.org/officeDocument/2006/relationships/slide" Target="slides/slide25.xml"/><Relationship Id="rId59" Type="http://schemas.openxmlformats.org/officeDocument/2006/relationships/slide" Target="slides/slide26.xml"/><Relationship Id="rId40" Type="http://schemas.openxmlformats.org/officeDocument/2006/relationships/slide" Target="slides/slide7.xml"/><Relationship Id="rId41" Type="http://schemas.openxmlformats.org/officeDocument/2006/relationships/slide" Target="slides/slide8.xml"/><Relationship Id="rId42" Type="http://schemas.openxmlformats.org/officeDocument/2006/relationships/slide" Target="slides/slide9.xml"/><Relationship Id="rId43" Type="http://schemas.openxmlformats.org/officeDocument/2006/relationships/slide" Target="slides/slide10.xml"/><Relationship Id="rId44" Type="http://schemas.openxmlformats.org/officeDocument/2006/relationships/slide" Target="slides/slide11.xml"/><Relationship Id="rId45" Type="http://schemas.openxmlformats.org/officeDocument/2006/relationships/slide" Target="slides/slide12.xml"/><Relationship Id="rId46" Type="http://schemas.openxmlformats.org/officeDocument/2006/relationships/slide" Target="slides/slide13.xml"/><Relationship Id="rId47" Type="http://schemas.openxmlformats.org/officeDocument/2006/relationships/slide" Target="slides/slide14.xml"/><Relationship Id="rId48" Type="http://schemas.openxmlformats.org/officeDocument/2006/relationships/slide" Target="slides/slide15.xml"/><Relationship Id="rId4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" Target="slides/slide1.xml"/><Relationship Id="rId35" Type="http://schemas.openxmlformats.org/officeDocument/2006/relationships/slide" Target="slides/slide2.xml"/><Relationship Id="rId36" Type="http://schemas.openxmlformats.org/officeDocument/2006/relationships/slide" Target="slides/slide3.xml"/><Relationship Id="rId37" Type="http://schemas.openxmlformats.org/officeDocument/2006/relationships/slide" Target="slides/slide4.xml"/><Relationship Id="rId38" Type="http://schemas.openxmlformats.org/officeDocument/2006/relationships/slide" Target="slides/slide5.xml"/><Relationship Id="rId39" Type="http://schemas.openxmlformats.org/officeDocument/2006/relationships/slide" Target="slides/slide6.xml"/><Relationship Id="rId70" Type="http://schemas.openxmlformats.org/officeDocument/2006/relationships/slide" Target="slides/slide37.xml"/><Relationship Id="rId71" Type="http://schemas.openxmlformats.org/officeDocument/2006/relationships/slide" Target="slides/slide38.xml"/><Relationship Id="rId72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27.xml"/><Relationship Id="rId61" Type="http://schemas.openxmlformats.org/officeDocument/2006/relationships/slide" Target="slides/slide28.xml"/><Relationship Id="rId62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Biomass - lbs/ac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Biomass - lbs/ac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Oilseed Radish- 16#</c:v>
                </c:pt>
                <c:pt idx="1">
                  <c:v>Purple Top Turnip- 4#</c:v>
                </c:pt>
                <c:pt idx="2">
                  <c:v>Pasja Turnip- 4#</c:v>
                </c:pt>
                <c:pt idx="3">
                  <c:v>Soybean- 75#</c:v>
                </c:pt>
                <c:pt idx="4">
                  <c:v>Cowpea- 50#</c:v>
                </c:pt>
                <c:pt idx="5">
                  <c:v>Lupin- 120#</c:v>
                </c:pt>
                <c:pt idx="6">
                  <c:v>Cocktail Mix (1/2 Rate- 40#)</c:v>
                </c:pt>
                <c:pt idx="7">
                  <c:v>Cocktail Mix (Full Rate- 81#)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1260.0</c:v>
                </c:pt>
                <c:pt idx="1">
                  <c:v>1513.0</c:v>
                </c:pt>
                <c:pt idx="2">
                  <c:v>2070.0</c:v>
                </c:pt>
                <c:pt idx="3">
                  <c:v>1496.0</c:v>
                </c:pt>
                <c:pt idx="4">
                  <c:v>1914.0</c:v>
                </c:pt>
                <c:pt idx="5">
                  <c:v>1232.0</c:v>
                </c:pt>
                <c:pt idx="6">
                  <c:v>4785.0</c:v>
                </c:pt>
                <c:pt idx="7">
                  <c:v>4350.0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89404008"/>
        <c:axId val="-2089399112"/>
        <c:axId val="0"/>
      </c:bar3DChart>
      <c:catAx>
        <c:axId val="-20894040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en-US"/>
          </a:p>
        </c:txPr>
        <c:crossAx val="-2089399112"/>
        <c:crosses val="autoZero"/>
        <c:auto val="1"/>
        <c:lblAlgn val="ctr"/>
        <c:lblOffset val="100"/>
        <c:noMultiLvlLbl val="0"/>
      </c:catAx>
      <c:valAx>
        <c:axId val="-2089399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8940400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2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E6074-419B-4C3B-9975-E02D3219BC11}" type="datetimeFigureOut">
              <a:rPr lang="en-US" smtClean="0"/>
              <a:t>8/26/16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58C9A-A7EC-4C4F-A72F-5AF584122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80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ttra.ncat.org/calendar/br_news.php/2012/07/24/glyphosate-resistant-weeds-may-be-less-susceptible-to-diseases" TargetMode="External"/><Relationship Id="rId4" Type="http://schemas.openxmlformats.org/officeDocument/2006/relationships/hyperlink" Target="http://www.purdue.edu/newsroom/research/2012/120717JohnsonSuper.html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 your</a:t>
            </a:r>
            <a:r>
              <a:rPr lang="en-US" baseline="0" dirty="0" smtClean="0"/>
              <a:t> name and title as appropriate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A460E-F0BA-46C4-A3E7-9C8C8926C75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81038"/>
            <a:ext cx="4530725" cy="339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68419-CBD6-4EDC-93FE-009599424EF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81038"/>
            <a:ext cx="4530725" cy="339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68419-CBD6-4EDC-93FE-009599424EF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2006 BCSCD data- at</a:t>
            </a:r>
            <a:r>
              <a:rPr lang="en-US" baseline="0" dirty="0" smtClean="0"/>
              <a:t> higher seed rate rate- diminishing returns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1A213-FEF6-406C-8B82-B672F781508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681038"/>
            <a:ext cx="4530725" cy="33988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Steve Groff Cover  12 species Crop Mix</a:t>
            </a: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ADE8A8-910E-4A85-840B-917A5C124E58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6FAAA-F503-4028-A3B9-E40B80C7AB6B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81038"/>
            <a:ext cx="4530725" cy="339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00FF"/>
                </a:solidFill>
              </a:rPr>
              <a:t>Diversity conduit for energy and nutrients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>
                <a:latin typeface="Times New Roman" pitchFamily="-65" charset="0"/>
                <a:ea typeface="MS PGothic" pitchFamily="34" charset="-128"/>
                <a:cs typeface="MS PGothic"/>
              </a:rPr>
              <a:t>Ecological processes to optimize in </a:t>
            </a:r>
            <a:r>
              <a:rPr lang="en-US" dirty="0" err="1">
                <a:latin typeface="Times New Roman" pitchFamily="-65" charset="0"/>
                <a:ea typeface="MS PGothic" pitchFamily="34" charset="-128"/>
                <a:cs typeface="MS PGothic"/>
              </a:rPr>
              <a:t>agroecosystems</a:t>
            </a:r>
            <a:r>
              <a:rPr lang="en-US" dirty="0">
                <a:latin typeface="Times New Roman" pitchFamily="-65" charset="0"/>
                <a:ea typeface="MS PGothic" pitchFamily="34" charset="-128"/>
                <a:cs typeface="MS PGothic"/>
              </a:rPr>
              <a:t>:</a:t>
            </a:r>
          </a:p>
          <a:p>
            <a:endParaRPr lang="en-US" dirty="0">
              <a:latin typeface="Times New Roman" pitchFamily="-65" charset="0"/>
              <a:ea typeface="MS PGothic" pitchFamily="34" charset="-128"/>
              <a:cs typeface="MS PGothic"/>
            </a:endParaRPr>
          </a:p>
          <a:p>
            <a:r>
              <a:rPr lang="en-US" dirty="0">
                <a:latin typeface="Times New Roman" pitchFamily="-65" charset="0"/>
                <a:ea typeface="MS PGothic" pitchFamily="34" charset="-128"/>
                <a:cs typeface="MS PGothic"/>
              </a:rPr>
              <a:t>• Strengthen the immune system (proper functioning of natural pest control)</a:t>
            </a:r>
          </a:p>
          <a:p>
            <a:r>
              <a:rPr lang="en-US" dirty="0">
                <a:latin typeface="Times New Roman" pitchFamily="-65" charset="0"/>
                <a:ea typeface="MS PGothic" pitchFamily="34" charset="-128"/>
                <a:cs typeface="MS PGothic"/>
              </a:rPr>
              <a:t>• Decrease toxicity through elimination of agrochemicals</a:t>
            </a:r>
          </a:p>
          <a:p>
            <a:r>
              <a:rPr lang="en-US" dirty="0">
                <a:latin typeface="Times New Roman" pitchFamily="-65" charset="0"/>
                <a:ea typeface="MS PGothic" pitchFamily="34" charset="-128"/>
                <a:cs typeface="MS PGothic"/>
              </a:rPr>
              <a:t>• Optimize metabolic function (organic matter decomposition and nutrient cycling)</a:t>
            </a:r>
          </a:p>
          <a:p>
            <a:r>
              <a:rPr lang="en-US" dirty="0">
                <a:latin typeface="Times New Roman" pitchFamily="-65" charset="0"/>
                <a:ea typeface="MS PGothic" pitchFamily="34" charset="-128"/>
                <a:cs typeface="MS PGothic"/>
              </a:rPr>
              <a:t>• Balance regulatory systems (nutrient cycles, water balance, energy flow, population regulation, etc.)</a:t>
            </a:r>
          </a:p>
          <a:p>
            <a:r>
              <a:rPr lang="en-US" dirty="0">
                <a:latin typeface="Times New Roman" pitchFamily="-65" charset="0"/>
                <a:ea typeface="MS PGothic" pitchFamily="34" charset="-128"/>
                <a:cs typeface="MS PGothic"/>
              </a:rPr>
              <a:t>• Enhance conservation and regeneration of soil-water resources and biodiversity</a:t>
            </a:r>
          </a:p>
          <a:p>
            <a:r>
              <a:rPr lang="en-US" dirty="0">
                <a:latin typeface="Times New Roman" pitchFamily="-65" charset="0"/>
                <a:ea typeface="MS PGothic" pitchFamily="34" charset="-128"/>
                <a:cs typeface="MS PGothic"/>
              </a:rPr>
              <a:t>• Increase and sustain long-term productivity</a:t>
            </a:r>
          </a:p>
          <a:p>
            <a:endParaRPr lang="en-US" dirty="0">
              <a:latin typeface="Times New Roman" pitchFamily="-65" charset="0"/>
              <a:ea typeface="MS PGothic" pitchFamily="34" charset="-128"/>
            </a:endParaRPr>
          </a:p>
          <a:p>
            <a:r>
              <a:rPr lang="en-US" dirty="0">
                <a:latin typeface="Times New Roman" pitchFamily="-65" charset="0"/>
                <a:ea typeface="MS PGothic" pitchFamily="34" charset="-128"/>
                <a:cs typeface="MS PGothic"/>
              </a:rPr>
              <a:t>Mechanisms to improve agroecosystem immunity:</a:t>
            </a:r>
          </a:p>
          <a:p>
            <a:endParaRPr lang="en-US" dirty="0">
              <a:latin typeface="Times New Roman" pitchFamily="-65" charset="0"/>
              <a:ea typeface="MS PGothic" pitchFamily="34" charset="-128"/>
              <a:cs typeface="MS PGothic"/>
            </a:endParaRPr>
          </a:p>
          <a:p>
            <a:r>
              <a:rPr lang="en-US" dirty="0">
                <a:latin typeface="Times New Roman" pitchFamily="-65" charset="0"/>
                <a:ea typeface="MS PGothic" pitchFamily="34" charset="-128"/>
                <a:cs typeface="MS PGothic"/>
              </a:rPr>
              <a:t>• Increase of plant species and genetic diversity in time and space.</a:t>
            </a:r>
          </a:p>
          <a:p>
            <a:r>
              <a:rPr lang="en-US" dirty="0">
                <a:latin typeface="Times New Roman" pitchFamily="-65" charset="0"/>
                <a:ea typeface="MS PGothic" pitchFamily="34" charset="-128"/>
                <a:cs typeface="MS PGothic"/>
              </a:rPr>
              <a:t>• Enhancement of functional biodiversity (natural enemies, antagonists etc.)</a:t>
            </a:r>
          </a:p>
          <a:p>
            <a:r>
              <a:rPr lang="en-US" dirty="0">
                <a:latin typeface="Times New Roman" pitchFamily="-65" charset="0"/>
                <a:ea typeface="MS PGothic" pitchFamily="34" charset="-128"/>
                <a:cs typeface="MS PGothic"/>
              </a:rPr>
              <a:t>• Enhancement of soil organic matter and biological activity</a:t>
            </a:r>
          </a:p>
          <a:p>
            <a:r>
              <a:rPr lang="en-US" dirty="0">
                <a:latin typeface="Times New Roman" pitchFamily="-65" charset="0"/>
                <a:ea typeface="MS PGothic" pitchFamily="34" charset="-128"/>
                <a:cs typeface="MS PGothic"/>
              </a:rPr>
              <a:t>• Increase of soil cover and crop competitive ability</a:t>
            </a:r>
          </a:p>
          <a:p>
            <a:r>
              <a:rPr lang="en-US" dirty="0">
                <a:latin typeface="Times New Roman" pitchFamily="-65" charset="0"/>
                <a:ea typeface="MS PGothic" pitchFamily="34" charset="-128"/>
                <a:cs typeface="MS PGothic"/>
              </a:rPr>
              <a:t>• Elimination of toxic inputs and residues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68419-CBD6-4EDC-93FE-009599424EF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30766" indent="-281064" defTabSz="915018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24255" indent="-224851" defTabSz="915018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573957" indent="-224851" defTabSz="915018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23659" indent="-224851" defTabSz="915018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473361" indent="-224851" algn="ctr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23062" indent="-224851" algn="ctr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372764" indent="-224851" algn="ctr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22466" indent="-224851" algn="ctr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fld id="{1FFB65C4-95A9-46B1-A5B9-B251C6AD6F7D}" type="slidenum">
              <a:rPr lang="en-US" sz="1200">
                <a:solidFill>
                  <a:prstClr val="black"/>
                </a:solidFill>
              </a:rPr>
              <a:pPr/>
              <a:t>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400"/>
            <a:ext cx="502837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8638" indent="-168638">
              <a:buFont typeface="Arial" pitchFamily="34" charset="0"/>
              <a:buChar char="•"/>
            </a:pPr>
            <a:r>
              <a:rPr lang="en-US" dirty="0" smtClean="0"/>
              <a:t>Most people are familiar with the above-ground food web: Plants are eaten by herbivores are eaten by carnivores, and so on. But most plant matter is not eaten by herbivores; it is decomposed by the underground food web. </a:t>
            </a:r>
          </a:p>
          <a:p>
            <a:pPr marL="168638" indent="-168638">
              <a:buFont typeface="Arial" pitchFamily="34" charset="0"/>
              <a:buChar char="•"/>
            </a:pPr>
            <a:r>
              <a:rPr lang="en-US" dirty="0" smtClean="0"/>
              <a:t>Soil Foodweb</a:t>
            </a:r>
            <a:r>
              <a:rPr lang="en-US" baseline="0" dirty="0" smtClean="0"/>
              <a:t> is a community of organisms living all or part of their lives in the soil</a:t>
            </a:r>
          </a:p>
          <a:p>
            <a:pPr marL="168638" indent="-168638">
              <a:buFont typeface="Arial" pitchFamily="34" charset="0"/>
              <a:buChar char="•"/>
            </a:pPr>
            <a:r>
              <a:rPr lang="en-US" baseline="0" dirty="0" smtClean="0"/>
              <a:t>Foodweb diagram shows a series of conversions of energy (arrows) and nutrients as one organism eats another</a:t>
            </a:r>
          </a:p>
          <a:p>
            <a:pPr marL="168638" indent="-168638">
              <a:buFont typeface="Arial" pitchFamily="34" charset="0"/>
              <a:buChar char="•"/>
            </a:pPr>
            <a:r>
              <a:rPr lang="en-US" baseline="0" dirty="0" smtClean="0"/>
              <a:t>Foodweb fueled by primary producers (</a:t>
            </a:r>
            <a:r>
              <a:rPr lang="en-US" baseline="0" dirty="0" err="1" smtClean="0"/>
              <a:t>Photosynthesisers</a:t>
            </a:r>
            <a:r>
              <a:rPr lang="en-US" baseline="0" dirty="0" smtClean="0"/>
              <a:t>): plants, lichens, moss, bacteria, algae that use the sun’s energy to fix carbon dioxide</a:t>
            </a:r>
          </a:p>
          <a:p>
            <a:pPr marL="168638" indent="-168638">
              <a:buFont typeface="Arial" pitchFamily="34" charset="0"/>
              <a:buChar char="•"/>
            </a:pPr>
            <a:r>
              <a:rPr lang="en-US" baseline="0" dirty="0" smtClean="0"/>
              <a:t>Most other soil organisms get their energy and carbon by consuming other organic compounds, organisms and waste by-products</a:t>
            </a:r>
          </a:p>
          <a:p>
            <a:pPr marL="168638" indent="-168638">
              <a:buFont typeface="Arial" pitchFamily="34" charset="0"/>
              <a:buChar char="•"/>
            </a:pPr>
            <a:r>
              <a:rPr lang="en-US" dirty="0" smtClean="0"/>
              <a:t>All plants</a:t>
            </a:r>
            <a:r>
              <a:rPr lang="en-US" baseline="0" dirty="0" smtClean="0"/>
              <a:t> (grass, trees, shrubs, agricultural crops)</a:t>
            </a:r>
            <a:r>
              <a:rPr lang="en-US" dirty="0" smtClean="0"/>
              <a:t> depend on the soil food web for their nutrition.</a:t>
            </a:r>
          </a:p>
          <a:p>
            <a:endParaRPr lang="en-US" dirty="0" smtClean="0"/>
          </a:p>
          <a:p>
            <a:r>
              <a:rPr lang="en-US" dirty="0" smtClean="0"/>
              <a:t>File name: A-3 (145KB).   (Also fw.jpg 574K, and fwb.jpg at 422K)</a:t>
            </a:r>
          </a:p>
          <a:p>
            <a:r>
              <a:rPr lang="en-US" dirty="0" smtClean="0"/>
              <a:t>Image courtesy of the USDA-NRCS.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This graph comes from the Allen Savory Holistic Management. The more diverse a population becomes the more stable it becomes. In the plant, animal and microbial population this hold true. More diversity the stable the population becomes.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0976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222402" indent="-36773751" defTabSz="909763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8973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459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7946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6C747BF5-5C90-4DD9-B567-66A0C6B557D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/>
              <a:t>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2 basic ways</a:t>
            </a:r>
            <a:r>
              <a:rPr lang="en-US" baseline="0" dirty="0" smtClean="0"/>
              <a:t> to add plant diversity to a crop rotation</a:t>
            </a:r>
          </a:p>
          <a:p>
            <a:pPr marL="224325" indent="-224325">
              <a:buFont typeface="+mj-lt"/>
              <a:buAutoNum type="arabicPeriod"/>
            </a:pPr>
            <a:r>
              <a:rPr lang="en-US" baseline="0" dirty="0" smtClean="0"/>
              <a:t>Lengthen the current rotation by adding more corps, e.g. corn-bean rotation goes to corn-beans-wheat</a:t>
            </a:r>
          </a:p>
          <a:p>
            <a:pPr marL="672976" lvl="1" indent="-224325">
              <a:buFont typeface="+mj-lt"/>
              <a:buAutoNum type="arabicPeriod"/>
            </a:pPr>
            <a:r>
              <a:rPr lang="en-US" baseline="0" dirty="0" smtClean="0"/>
              <a:t>Benefits include:</a:t>
            </a:r>
          </a:p>
          <a:p>
            <a:pPr marL="672976" lvl="1" indent="-224325">
              <a:buFont typeface="Arial" pitchFamily="34" charset="0"/>
              <a:buChar char="•"/>
            </a:pPr>
            <a:r>
              <a:rPr lang="en-US" baseline="0" dirty="0" smtClean="0"/>
              <a:t>Increase the amount of biomass produced can increase SOM</a:t>
            </a:r>
          </a:p>
          <a:p>
            <a:pPr marL="616894" lvl="1" indent="-168244">
              <a:buFont typeface="Arial" pitchFamily="34" charset="0"/>
              <a:buChar char="•"/>
            </a:pPr>
            <a:r>
              <a:rPr lang="en-US" baseline="0" dirty="0" smtClean="0"/>
              <a:t>Planting difference crops breaks pest and weed cycles</a:t>
            </a:r>
          </a:p>
          <a:p>
            <a:pPr marL="616894" lvl="1" indent="-168244">
              <a:buFont typeface="Arial" pitchFamily="34" charset="0"/>
              <a:buChar char="•"/>
            </a:pPr>
            <a:r>
              <a:rPr lang="en-US" baseline="0" dirty="0" smtClean="0"/>
              <a:t>Planting a variety of shallow and deep rooted crops utilizes soil moisture and nutrients</a:t>
            </a:r>
          </a:p>
          <a:p>
            <a:pPr marL="616894" lvl="1" indent="-168244">
              <a:buFont typeface="Arial" pitchFamily="34" charset="0"/>
              <a:buChar char="•"/>
            </a:pPr>
            <a:r>
              <a:rPr lang="en-US" dirty="0" smtClean="0"/>
              <a:t>Provides windows</a:t>
            </a:r>
            <a:r>
              <a:rPr lang="en-US" baseline="0" dirty="0" smtClean="0"/>
              <a:t> of opportunity to spread manure in more suitable time of the year, plant and harvest crops with out conflict, etc.</a:t>
            </a:r>
          </a:p>
          <a:p>
            <a:pPr marL="224325" indent="-224325">
              <a:buFont typeface="+mj-lt"/>
              <a:buAutoNum type="arabicPeriod"/>
            </a:pPr>
            <a:r>
              <a:rPr lang="en-US" baseline="0" dirty="0" smtClean="0"/>
              <a:t>Add more plants in the current rotation</a:t>
            </a:r>
          </a:p>
          <a:p>
            <a:pPr marL="672976" lvl="1" indent="-224325">
              <a:buFont typeface="+mj-lt"/>
              <a:buAutoNum type="arabicPeriod"/>
            </a:pPr>
            <a:r>
              <a:rPr lang="en-US" baseline="0" dirty="0" smtClean="0"/>
              <a:t>Utilize the non-cropping portion of the year to grow cover crops</a:t>
            </a:r>
          </a:p>
          <a:p>
            <a:pPr marL="672976" lvl="1" indent="-224325">
              <a:buFont typeface="+mj-lt"/>
              <a:buAutoNum type="arabicPeriod"/>
            </a:pPr>
            <a:r>
              <a:rPr lang="en-US" baseline="0" dirty="0" smtClean="0"/>
              <a:t>Be sure to use multi-species cover crops when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A460E-F0BA-46C4-A3E7-9C8C8926C75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7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Morrow Plots, University of Il. – 1876 – oldest agronomic experiment in the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C3C89A-4BEC-4A33-8059-20E5A3561DB5}" type="slidenum">
              <a:rPr 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D-2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NT cotton growers</a:t>
            </a:r>
            <a:r>
              <a:rPr lang="en-US" baseline="0" dirty="0" smtClean="0"/>
              <a:t> have gone back to tillage to control HR weeds!  We have created this problem.  Also, recent research- HR weeds are more resistant to disease: </a:t>
            </a:r>
            <a:r>
              <a:rPr kumimoji="1" lang="en-US" b="1" u="sng" dirty="0">
                <a:latin typeface="Times New Roman" pitchFamily="18" charset="0"/>
                <a:hlinkClick r:id="rId3"/>
              </a:rPr>
              <a:t>Glyphosate-resistant Weeds May Be Less Susceptible to Diseases</a:t>
            </a:r>
            <a:endParaRPr kumimoji="1" lang="en-US" b="1" dirty="0">
              <a:latin typeface="Times New Roman" pitchFamily="18" charset="0"/>
            </a:endParaRPr>
          </a:p>
          <a:p>
            <a:r>
              <a:rPr kumimoji="1" lang="en-US" dirty="0">
                <a:latin typeface="Times New Roman" pitchFamily="18" charset="0"/>
              </a:rPr>
              <a:t>Link: </a:t>
            </a:r>
            <a:r>
              <a:rPr kumimoji="1" lang="en-US" u="sng" dirty="0">
                <a:latin typeface="Times New Roman" pitchFamily="18" charset="0"/>
                <a:hlinkClick r:id="rId4"/>
              </a:rPr>
              <a:t>http://www.purdue.edu/newsroom/research/2012/120717JohnsonSuper.html</a:t>
            </a:r>
            <a:endParaRPr kumimoji="1" lang="en-US" dirty="0">
              <a:latin typeface="Times New Roman" pitchFamily="18" charset="0"/>
            </a:endParaRPr>
          </a:p>
          <a:p>
            <a:r>
              <a:rPr kumimoji="1" lang="en-US" dirty="0">
                <a:latin typeface="Times New Roman" pitchFamily="18" charset="0"/>
              </a:rPr>
              <a:t>Scientists searching for clues to understand how </a:t>
            </a:r>
            <a:r>
              <a:rPr kumimoji="1" lang="en-US" dirty="0" err="1">
                <a:latin typeface="Times New Roman" pitchFamily="18" charset="0"/>
              </a:rPr>
              <a:t>superweeds</a:t>
            </a:r>
            <a:r>
              <a:rPr kumimoji="1" lang="en-US" dirty="0">
                <a:latin typeface="Times New Roman" pitchFamily="18" charset="0"/>
              </a:rPr>
              <a:t> obtain resistance to the popular herbicide glyphosate may have been missing a critical piece of information, a Purdue University study shows. Purdue's findings, published online in the journal </a:t>
            </a:r>
            <a:r>
              <a:rPr kumimoji="1" lang="en-US" i="1" dirty="0">
                <a:latin typeface="Times New Roman" pitchFamily="18" charset="0"/>
              </a:rPr>
              <a:t>Weed Science</a:t>
            </a:r>
            <a:r>
              <a:rPr kumimoji="1" lang="en-US" dirty="0">
                <a:latin typeface="Times New Roman" pitchFamily="18" charset="0"/>
              </a:rPr>
              <a:t>, show that soil microbes may play a significant role in how glyphosate affects plants. The results also suggest that glyphosate-resistant weeds may be more resistant to disease pressure as well. </a:t>
            </a:r>
            <a:r>
              <a:rPr kumimoji="1" lang="en-US" b="1" dirty="0">
                <a:latin typeface="Times New Roman" pitchFamily="18" charset="0"/>
              </a:rPr>
              <a:t>"We may be selecting not only for glyphosate resistance, but inadvertently selecting for weeds that have disease resistance as well," </a:t>
            </a:r>
            <a:r>
              <a:rPr kumimoji="1" lang="en-US" dirty="0">
                <a:latin typeface="Times New Roman" pitchFamily="18" charset="0"/>
              </a:rPr>
              <a:t>explained one of the study's authors.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1A213-FEF6-406C-8B82-B672F781508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6C3368-79AB-4789-987B-F52D853E69A1}" type="slidenum">
              <a:rPr lang="en-US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946275" y="687388"/>
            <a:ext cx="3348038" cy="25130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These are examples of crop diseases that may be partially or entirely controlled through crop rotations.  Crop rotation may not provide complete control; however, with many diseases crop rotation can provide a significant contribution in a disease control program.  For some diseases such as those that are spread by windblown spores, rotation may not contribute significantly to a reduction in the potential of occurrence of the disease.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Granville wilt is called brown rot in potatoes.  Also, affects peanuts and tomatoes.   Rotations with grass crops, particularly perennial  are recommended to control bacterial wilt.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Improvements in reducing pest pressures because healthy fast growing plants are better able to compete with pests.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Cover crops and</a:t>
            </a:r>
            <a:r>
              <a:rPr lang="en-US" baseline="0" dirty="0" smtClean="0"/>
              <a:t> multi-specie cover crops play a big role in adding diversity into a cropping system</a:t>
            </a:r>
          </a:p>
          <a:p>
            <a:pPr marL="168244" indent="-168244">
              <a:buFont typeface="Arial" pitchFamily="34" charset="0"/>
              <a:buChar char="•"/>
            </a:pPr>
            <a:r>
              <a:rPr lang="en-US" baseline="0" dirty="0" smtClean="0"/>
              <a:t>Farmers are hesitant to add more cash crops to a rotation, cover crops allow for diversity to be inserted into periods of the year that normally would not have a living root growing and no exudates being placed into the soil</a:t>
            </a:r>
          </a:p>
          <a:p>
            <a:pPr marL="168244" indent="-168244">
              <a:buFont typeface="Arial" pitchFamily="34" charset="0"/>
              <a:buChar char="•"/>
            </a:pPr>
            <a:r>
              <a:rPr lang="en-US" dirty="0" smtClean="0"/>
              <a:t>Success of cover crops has always been judge</a:t>
            </a:r>
            <a:r>
              <a:rPr lang="en-US" baseline="0" dirty="0" smtClean="0"/>
              <a:t> by the amount of biomass produced above ground, we need to consider the amount of plant exudates that are feeding soil microbes for a period time that normally would not have gotten any food.  Having roots grow for a short period of time accomplishes </a:t>
            </a:r>
          </a:p>
          <a:p>
            <a:pPr marL="168244" indent="-168244">
              <a:buFont typeface="Arial" pitchFamily="34" charset="0"/>
              <a:buChar char="•"/>
            </a:pPr>
            <a:r>
              <a:rPr lang="en-US" baseline="0" dirty="0" smtClean="0"/>
              <a:t>Multi-species cover crops will added to the biological diversity within the soil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A460E-F0BA-46C4-A3E7-9C8C8926C75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64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196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15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759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316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808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719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239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623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544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647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821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12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48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212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106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866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293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03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8939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288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9604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7974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16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2A16-E5C1-45E0-807E-315F61F17B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E787E-A648-43F9-B57D-37593BBA7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175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759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881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8766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206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257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667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886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718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289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98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429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AE21D4-5756-4EF3-9E56-1E1CBFBA9C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739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3F4EB-F511-4A5F-8507-B44FE78789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4222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93F724-C869-479E-8DC9-90B7638D4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770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9CE3A-51A3-4479-9B5B-6B56013231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591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2AD91-FDAF-404E-BA93-D165193CE6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29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2A8EB0-BCE2-4574-9FDC-27F127AAEE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812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13D8C8-01A5-45CB-B99A-9B82B01E57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978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629E66-9E8A-4CF9-8E9D-AC6DFA0596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128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C9793-B709-4105-AC70-9A578A9E9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703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B1F78C-7142-4F6C-9989-346A70D622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54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154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35AB4F-D25F-41D2-BC67-D86D434F5F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977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0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733B14-2F65-4C3A-958B-DFF39D078B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959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025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3456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953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114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698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767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921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0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101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9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6315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233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188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898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5469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1722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961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0927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63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993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502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652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03932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138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48780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094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6317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2872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2141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550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4303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056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425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2790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7279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626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3959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2170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4821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2333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26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7453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973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591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7415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114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385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9954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BBC1-B8BE-480F-8781-D1A88B82E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655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E061F-67F6-48AC-B9F1-8F36B9ADE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59249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17E2-9A60-4723-95D0-658D0417B6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8667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073F2-1805-4D11-941F-25C45FD28C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24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1814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B57C-4065-42E0-BC73-8BC45D5FB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6969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C52EB-7966-49EA-866D-C2CE610C2D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978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9987E-C4E2-4823-B130-E3160F1517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8698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2F5B8-7336-44E1-BB99-11A06E2AED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2822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35390-E4EB-497F-BE43-92560DC735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4180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93F52-4233-4B4C-858B-9484D5970D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6586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D4041-491C-493B-AA35-53E9C4351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808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6450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5446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79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66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8204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2750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6488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225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1477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5579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3566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7069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5853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856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05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8612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3680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0664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9050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4166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2593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3979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474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2979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0694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28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1602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0718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5511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62255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75676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00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3016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8798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2403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9352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81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9220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599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359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7459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0276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42462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6938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957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924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2374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4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21226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0382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8468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730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9088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7104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6290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1481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66990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77164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27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1075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0889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378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466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4274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869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68507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5764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471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7447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16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0043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8607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1834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23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0340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7925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2733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9828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560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1476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39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6107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17212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1724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6479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2172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7751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5498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982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9465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6640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53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2763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496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0815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0733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4566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9263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C3B3-E9AA-4ABF-BE8D-B03018823D6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8/26/16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1F7-FE9B-4866-8B22-4F355A3502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9058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C3B3-E9AA-4ABF-BE8D-B03018823D6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8/26/16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1F7-FE9B-4866-8B22-4F355A3502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9110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C3B3-E9AA-4ABF-BE8D-B03018823D6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8/26/16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1F7-FE9B-4866-8B22-4F355A3502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2281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C3B3-E9AA-4ABF-BE8D-B03018823D6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8/26/16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1F7-FE9B-4866-8B22-4F355A3502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0609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C3B3-E9AA-4ABF-BE8D-B03018823D6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8/26/16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1F7-FE9B-4866-8B22-4F355A3502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41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5975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C3B3-E9AA-4ABF-BE8D-B03018823D6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8/26/16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1F7-FE9B-4866-8B22-4F355A3502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6474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C3B3-E9AA-4ABF-BE8D-B03018823D6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8/26/16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1F7-FE9B-4866-8B22-4F355A3502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1113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C3B3-E9AA-4ABF-BE8D-B03018823D6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8/26/16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1F7-FE9B-4866-8B22-4F355A3502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22390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C3B3-E9AA-4ABF-BE8D-B03018823D6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8/26/16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1F7-FE9B-4866-8B22-4F355A3502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7660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C3B3-E9AA-4ABF-BE8D-B03018823D6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8/26/16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1F7-FE9B-4866-8B22-4F355A3502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4822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C3B3-E9AA-4ABF-BE8D-B03018823D6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8/26/16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41F7-FE9B-4866-8B22-4F355A3502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343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C20CA-18B0-4EBA-9351-63FF826604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3294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981200"/>
            <a:ext cx="82296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BA7DA-71F0-42CF-8844-92223D1757F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4502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891D1-78EA-4DDB-8B31-8974F8A6FF8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9577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E4F384E-9BEF-47A4-81ED-476F674B0E0C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8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43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6593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0450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1282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01177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5604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5829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0210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1824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4334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6957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961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3359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1346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9849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132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3294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28421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1511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1378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7769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339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54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3198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0337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4245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011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86845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8512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2062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87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8769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9396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44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7743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725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954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922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7B28BB-B49E-4BC4-80EF-5E7C4E8558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8640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8229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79B9CF-45CD-42A5-91F6-86AF358EC8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9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AB9813-2F2F-45F5-9ACA-139FC614A3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4248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CE9CB5-8A7B-481A-ADAE-B1EB8CDBB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74602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9FFAA-B32E-4024-A482-BCE67B61E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0154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AF5752-0B28-4E04-ADB0-4E63A0345B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8012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6541E-4879-4CB4-9B72-03F2E47D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51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2834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C6C6A1-91C1-4132-9508-CC64C90217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184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C88A7B-8F62-473F-A09C-3374F5EDF9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9286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FAE9E9-3662-499A-988C-4B78A5C449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0927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EEA939-E409-4492-BBEA-ABAE6BAA09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05840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457200"/>
            <a:ext cx="82296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A5F53-F38B-44C9-B4BB-F2070DB613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2079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24DF6-E166-4907-8BA5-00A6D2AD90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6703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A5F53-F38B-44C9-B4BB-F2070DB613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7813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057400" y="188913"/>
            <a:ext cx="6850063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57400" y="1593850"/>
            <a:ext cx="3348038" cy="2460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57838" y="1593850"/>
            <a:ext cx="3349625" cy="2460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057400" y="4206875"/>
            <a:ext cx="3348038" cy="2462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7838" y="4206875"/>
            <a:ext cx="3349625" cy="2462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4D5E1-3B27-4939-A69C-3149673191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68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545CCB-EFAB-456C-9D9E-F3DA1DFB44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579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00EC5-E59A-4570-B50D-5F21D40347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7416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CEEAC-2CB0-45DF-80B5-26E7509053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160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10382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B3870-6BFC-435F-9DB4-EA1D849A04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23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93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BDB1B-1410-40B3-B356-7F30437ED4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88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8614" y="1941513"/>
            <a:ext cx="402748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08501" y="1941513"/>
            <a:ext cx="40290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28614" y="4075113"/>
            <a:ext cx="402748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8501" y="4075113"/>
            <a:ext cx="40290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9D1B3-27C4-45E2-823F-EBC5FE26B3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485815"/>
      </p:ext>
    </p:extLst>
  </p:cSld>
  <p:clrMapOvr>
    <a:masterClrMapping/>
  </p:clrMapOvr>
  <p:transition xmlns:p14="http://schemas.microsoft.com/office/powerpoint/2010/main"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4" y="1941513"/>
            <a:ext cx="402748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08501" y="1941513"/>
            <a:ext cx="40290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08501" y="4075113"/>
            <a:ext cx="40290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F2065-5A5D-41A4-A1D9-0E73EB8C08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221912"/>
      </p:ext>
    </p:extLst>
  </p:cSld>
  <p:clrMapOvr>
    <a:masterClrMapping/>
  </p:clrMapOvr>
  <p:transition xmlns:p14="http://schemas.microsoft.com/office/powerpoint/2010/main"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95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42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419843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19844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41984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9846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9847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9848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494BBC1-B8BE-480F-8781-D1A88B82E10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984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96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657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FE061F-67F6-48AC-B9F1-8F36B9ADEF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779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2F17E2-9A60-4723-95D0-658D0417B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231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073F2-1805-4D11-941F-25C45FD28C3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558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0B57C-4065-42E0-BC73-8BC45D5FBD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38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BC52EB-7966-49EA-866D-C2CE610C2D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51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2670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9987E-C4E2-4823-B130-E3160F1517C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313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2F5B8-7336-44E1-BB99-11A06E2AED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659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235390-E4EB-497F-BE43-92560DC7350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7222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93F52-4233-4B4C-858B-9484D5970DA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19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D4041-491C-493B-AA35-53E9C43515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68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E4F384E-9BEF-47A4-81ED-476F674B0E0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2883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8408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FC25-4D1C-4881-8513-1C8EB20464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5A9-3873-4267-8F02-1C393BDA8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9755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FC25-4D1C-4881-8513-1C8EB20464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5A9-3873-4267-8F02-1C393BDA8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292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FC25-4D1C-4881-8513-1C8EB20464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5A9-3873-4267-8F02-1C393BDA8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35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94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FC25-4D1C-4881-8513-1C8EB20464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5A9-3873-4267-8F02-1C393BDA8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666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FC25-4D1C-4881-8513-1C8EB20464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5A9-3873-4267-8F02-1C393BDA8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96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FC25-4D1C-4881-8513-1C8EB20464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5A9-3873-4267-8F02-1C393BDA8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601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FC25-4D1C-4881-8513-1C8EB20464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5A9-3873-4267-8F02-1C393BDA8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41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FC25-4D1C-4881-8513-1C8EB20464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5A9-3873-4267-8F02-1C393BDA8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951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FC25-4D1C-4881-8513-1C8EB20464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5A9-3873-4267-8F02-1C393BDA8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567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FC25-4D1C-4881-8513-1C8EB20464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5A9-3873-4267-8F02-1C393BDA8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709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FFC25-4D1C-4881-8513-1C8EB20464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5A9-3873-4267-8F02-1C393BDA8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074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7" tIns="45714" rIns="91427" bIns="4571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6"/>
            <a:ext cx="8229600" cy="4525963"/>
          </a:xfrm>
          <a:prstGeom prst="rect">
            <a:avLst/>
          </a:prstGeom>
        </p:spPr>
        <p:txBody>
          <a:bodyPr lIns="91427" tIns="45714" rIns="91427" bIns="4571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8068"/>
            <a:ext cx="2133600" cy="365125"/>
          </a:xfrm>
          <a:prstGeom prst="rect">
            <a:avLst/>
          </a:prstGeom>
        </p:spPr>
        <p:txBody>
          <a:bodyPr lIns="91427" tIns="45714" rIns="91427" bIns="4571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3A06CE-1051-C445-9FD4-8B618FA8C233}" type="datetimeFigureOut">
              <a:rPr lang="en-US" sz="2400">
                <a:solidFill>
                  <a:prstClr val="black"/>
                </a:solidFill>
                <a:latin typeface="Verdana" pitchFamily="34" charset="0"/>
                <a:ea typeface="MS PGothic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8/26/16</a:t>
            </a:fld>
            <a:endParaRPr lang="en-US" sz="2400" dirty="0">
              <a:solidFill>
                <a:prstClr val="black"/>
              </a:solidFill>
              <a:latin typeface="Verdana" pitchFamily="34" charset="0"/>
              <a:ea typeface="MS P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6358068"/>
            <a:ext cx="2895600" cy="365125"/>
          </a:xfrm>
          <a:prstGeom prst="rect">
            <a:avLst/>
          </a:prstGeom>
        </p:spPr>
        <p:txBody>
          <a:bodyPr lIns="91427" tIns="45714" rIns="91427" bIns="4571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Verdana" pitchFamily="34" charset="0"/>
              <a:ea typeface="MS P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8068"/>
            <a:ext cx="2133600" cy="365125"/>
          </a:xfrm>
          <a:prstGeom prst="rect">
            <a:avLst/>
          </a:prstGeom>
        </p:spPr>
        <p:txBody>
          <a:bodyPr lIns="91427" tIns="45714" rIns="91427" bIns="4571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A07FCD-8E1C-9C4E-9F2F-737B2E9BA27D}" type="slidenum">
              <a:rPr lang="en-US" sz="2400">
                <a:solidFill>
                  <a:prstClr val="black"/>
                </a:solidFill>
                <a:latin typeface="Verdana" pitchFamily="34" charset="0"/>
                <a:ea typeface="MS PGothic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dirty="0">
              <a:solidFill>
                <a:prstClr val="black"/>
              </a:solidFill>
              <a:latin typeface="Verdana" pitchFamily="34" charset="0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17319330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258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8510"/>
            <a:ext cx="2133600" cy="365125"/>
          </a:xfrm>
          <a:prstGeom prst="rect">
            <a:avLst/>
          </a:prstGeom>
        </p:spPr>
        <p:txBody>
          <a:bodyPr lIns="91427" tIns="45714" rIns="91427" bIns="4571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916014-7F5C-4D1B-9C01-124BCAA3462D}" type="datetimeFigureOut">
              <a:rPr lang="en-US" sz="2400">
                <a:solidFill>
                  <a:srgbClr val="FFFFFF"/>
                </a:solidFill>
                <a:latin typeface="Verdana" pitchFamily="34" charset="0"/>
                <a:ea typeface="MS PGothic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8/26/16</a:t>
            </a:fld>
            <a:endParaRPr lang="en-US" sz="2400">
              <a:solidFill>
                <a:srgbClr val="FFFFFF"/>
              </a:solidFill>
              <a:latin typeface="Verdana" pitchFamily="34" charset="0"/>
              <a:ea typeface="MS P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358510"/>
            <a:ext cx="2133600" cy="365125"/>
          </a:xfrm>
          <a:prstGeom prst="rect">
            <a:avLst/>
          </a:prstGeom>
        </p:spPr>
        <p:txBody>
          <a:bodyPr lIns="91427" tIns="45714" rIns="91427" bIns="4571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849F29-D498-4118-942E-375474B2419E}" type="slidenum">
              <a:rPr lang="en-US" sz="2400">
                <a:solidFill>
                  <a:srgbClr val="FFFFFF"/>
                </a:solidFill>
                <a:latin typeface="Verdana" pitchFamily="34" charset="0"/>
                <a:ea typeface="MS PGothic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FFFFFF"/>
              </a:solidFill>
              <a:latin typeface="Verdana" pitchFamily="34" charset="0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157706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534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46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3" indent="0">
              <a:buNone/>
              <a:defRPr sz="1000"/>
            </a:lvl3pPr>
            <a:lvl4pPr marL="1371410" indent="0">
              <a:buNone/>
              <a:defRPr sz="900"/>
            </a:lvl4pPr>
            <a:lvl5pPr marL="1828546" indent="0">
              <a:buNone/>
              <a:defRPr sz="900"/>
            </a:lvl5pPr>
            <a:lvl6pPr marL="2285682" indent="0">
              <a:buNone/>
              <a:defRPr sz="900"/>
            </a:lvl6pPr>
            <a:lvl7pPr marL="2742818" indent="0">
              <a:buNone/>
              <a:defRPr sz="900"/>
            </a:lvl7pPr>
            <a:lvl8pPr marL="3199954" indent="0">
              <a:buNone/>
              <a:defRPr sz="900"/>
            </a:lvl8pPr>
            <a:lvl9pPr marL="36570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8076"/>
            <a:ext cx="2133600" cy="365125"/>
          </a:xfrm>
          <a:prstGeom prst="rect">
            <a:avLst/>
          </a:prstGeom>
        </p:spPr>
        <p:txBody>
          <a:bodyPr lIns="91427" tIns="45714" rIns="91427" bIns="4571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741574-C027-4AF5-A146-5141F889F9B7}" type="datetimeFigureOut">
              <a:rPr lang="en-US" sz="2400">
                <a:solidFill>
                  <a:srgbClr val="FFFFFF"/>
                </a:solidFill>
                <a:latin typeface="Verdana" pitchFamily="34" charset="0"/>
                <a:ea typeface="MS PGothic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8/26/16</a:t>
            </a:fld>
            <a:endParaRPr lang="en-US" sz="2400">
              <a:solidFill>
                <a:srgbClr val="FFFFFF"/>
              </a:solidFill>
              <a:latin typeface="Verdana" pitchFamily="34" charset="0"/>
              <a:ea typeface="MS P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1" y="6358076"/>
            <a:ext cx="2133600" cy="365125"/>
          </a:xfrm>
          <a:prstGeom prst="rect">
            <a:avLst/>
          </a:prstGeom>
        </p:spPr>
        <p:txBody>
          <a:bodyPr lIns="91427" tIns="45714" rIns="91427" bIns="4571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463C78-E20D-471F-A66C-C82A53897BB5}" type="slidenum">
              <a:rPr lang="en-US" sz="2400">
                <a:solidFill>
                  <a:srgbClr val="FFFFFF"/>
                </a:solidFill>
                <a:latin typeface="Verdana" pitchFamily="34" charset="0"/>
                <a:ea typeface="MS PGothic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FFFFFF"/>
              </a:solidFill>
              <a:latin typeface="Verdana" pitchFamily="34" charset="0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40500835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8076"/>
            <a:ext cx="2133600" cy="365125"/>
          </a:xfrm>
          <a:prstGeom prst="rect">
            <a:avLst/>
          </a:prstGeom>
        </p:spPr>
        <p:txBody>
          <a:bodyPr lIns="91427" tIns="45714" rIns="91427" bIns="4571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741574-C027-4AF5-A146-5141F889F9B7}" type="datetimeFigureOut">
              <a:rPr lang="en-US" sz="2400">
                <a:solidFill>
                  <a:srgbClr val="FFFFFF"/>
                </a:solidFill>
                <a:latin typeface="Verdana" pitchFamily="34" charset="0"/>
                <a:ea typeface="MS PGothic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8/26/16</a:t>
            </a:fld>
            <a:endParaRPr lang="en-US" sz="2400">
              <a:solidFill>
                <a:srgbClr val="FFFFFF"/>
              </a:solidFill>
              <a:latin typeface="Verdana" pitchFamily="34" charset="0"/>
              <a:ea typeface="MS P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1" y="6358076"/>
            <a:ext cx="2133600" cy="365125"/>
          </a:xfrm>
          <a:prstGeom prst="rect">
            <a:avLst/>
          </a:prstGeom>
        </p:spPr>
        <p:txBody>
          <a:bodyPr lIns="91427" tIns="45714" rIns="91427" bIns="4571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463C78-E20D-471F-A66C-C82A53897BB5}" type="slidenum">
              <a:rPr lang="en-US" sz="2400">
                <a:solidFill>
                  <a:srgbClr val="FFFFFF"/>
                </a:solidFill>
                <a:latin typeface="Verdana" pitchFamily="34" charset="0"/>
                <a:ea typeface="MS PGothic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FFFFFF"/>
              </a:solidFill>
              <a:latin typeface="Verdana" pitchFamily="34" charset="0"/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28625038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D071-D1E6-4B25-AD31-5081C2C4A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9683-8196-400D-B65D-82B0F2726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866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D071-D1E6-4B25-AD31-5081C2C4A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9683-8196-400D-B65D-82B0F2726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4891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D071-D1E6-4B25-AD31-5081C2C4A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9683-8196-400D-B65D-82B0F2726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184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D071-D1E6-4B25-AD31-5081C2C4A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9683-8196-400D-B65D-82B0F2726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083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D071-D1E6-4B25-AD31-5081C2C4A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9683-8196-400D-B65D-82B0F2726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06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D071-D1E6-4B25-AD31-5081C2C4A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9683-8196-400D-B65D-82B0F2726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877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D071-D1E6-4B25-AD31-5081C2C4A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9683-8196-400D-B65D-82B0F2726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805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D071-D1E6-4B25-AD31-5081C2C4A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9683-8196-400D-B65D-82B0F2726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883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D071-D1E6-4B25-AD31-5081C2C4A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9683-8196-400D-B65D-82B0F2726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475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D071-D1E6-4B25-AD31-5081C2C4A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9683-8196-400D-B65D-82B0F2726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438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D071-D1E6-4B25-AD31-5081C2C4A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9683-8196-400D-B65D-82B0F2726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559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85E60-1BE9-4604-B71B-D580996DBF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224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FA1A4-8105-492C-91A1-4818666A4ED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678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2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4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11205-2432-4B1B-86AF-B1A4602DC2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626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135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136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512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6"/>
            <a:ext cx="38862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6"/>
            <a:ext cx="3581400" cy="4525963"/>
          </a:xfrm>
        </p:spPr>
        <p:txBody>
          <a:bodyPr/>
          <a:lstStyle>
            <a:lvl1pPr>
              <a:defRPr sz="2800">
                <a:latin typeface="Comic Sans MS" pitchFamily="66" charset="0"/>
              </a:defRPr>
            </a:lvl1pPr>
            <a:lvl2pPr>
              <a:defRPr sz="2400">
                <a:latin typeface="Comic Sans MS" pitchFamily="66" charset="0"/>
              </a:defRPr>
            </a:lvl2pPr>
            <a:lvl3pPr>
              <a:defRPr sz="2000">
                <a:latin typeface="Comic Sans MS" pitchFamily="66" charset="0"/>
              </a:defRPr>
            </a:lvl3pPr>
            <a:lvl4pPr>
              <a:defRPr sz="1800">
                <a:latin typeface="Comic Sans MS" pitchFamily="66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23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537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0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133600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40" y="1524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40" y="22098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523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8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916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897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16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238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543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6"/>
            <a:ext cx="73152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858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8575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omic Sans MS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689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7162800" cy="4525963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  <a:lvl2pPr>
              <a:defRPr>
                <a:latin typeface="Comic Sans MS" pitchFamily="66" charset="0"/>
              </a:defRPr>
            </a:lvl2pPr>
            <a:lvl3pPr>
              <a:defRPr>
                <a:latin typeface="Comic Sans MS" pitchFamily="66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697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4" y="4407004"/>
            <a:ext cx="71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4" y="2906713"/>
            <a:ext cx="71231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22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5.xml"/><Relationship Id="rId15" Type="http://schemas.openxmlformats.org/officeDocument/2006/relationships/theme" Target="../theme/theme10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theme" Target="../theme/theme1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7.xml"/><Relationship Id="rId12" Type="http://schemas.openxmlformats.org/officeDocument/2006/relationships/theme" Target="../theme/theme1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6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8.xml"/><Relationship Id="rId12" Type="http://schemas.openxmlformats.org/officeDocument/2006/relationships/theme" Target="../theme/theme1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9.xml"/><Relationship Id="rId12" Type="http://schemas.openxmlformats.org/officeDocument/2006/relationships/theme" Target="../theme/theme1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1.xml"/><Relationship Id="rId13" Type="http://schemas.openxmlformats.org/officeDocument/2006/relationships/theme" Target="../theme/theme15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9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2.xml"/><Relationship Id="rId12" Type="http://schemas.openxmlformats.org/officeDocument/2006/relationships/theme" Target="../theme/theme1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1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3.xml"/><Relationship Id="rId12" Type="http://schemas.openxmlformats.org/officeDocument/2006/relationships/theme" Target="../theme/theme1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59.xml"/><Relationship Id="rId8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2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4.xml"/><Relationship Id="rId12" Type="http://schemas.openxmlformats.org/officeDocument/2006/relationships/theme" Target="../theme/theme1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0.xml"/><Relationship Id="rId8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3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5.xml"/><Relationship Id="rId12" Type="http://schemas.openxmlformats.org/officeDocument/2006/relationships/theme" Target="../theme/theme19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1.xml"/><Relationship Id="rId8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6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2.xml"/><Relationship Id="rId8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5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7.xml"/><Relationship Id="rId12" Type="http://schemas.openxmlformats.org/officeDocument/2006/relationships/theme" Target="../theme/theme2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3.xml"/><Relationship Id="rId8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06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8.xml"/><Relationship Id="rId12" Type="http://schemas.openxmlformats.org/officeDocument/2006/relationships/theme" Target="../theme/theme2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4.xml"/><Relationship Id="rId8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17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9.xml"/><Relationship Id="rId12" Type="http://schemas.openxmlformats.org/officeDocument/2006/relationships/theme" Target="../theme/theme2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5.xml"/><Relationship Id="rId8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28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0.xml"/><Relationship Id="rId12" Type="http://schemas.openxmlformats.org/officeDocument/2006/relationships/theme" Target="../theme/theme2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6.xml"/><Relationship Id="rId8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39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1.xml"/><Relationship Id="rId12" Type="http://schemas.openxmlformats.org/officeDocument/2006/relationships/theme" Target="../theme/theme2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47.xml"/><Relationship Id="rId8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0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2.xml"/><Relationship Id="rId12" Type="http://schemas.openxmlformats.org/officeDocument/2006/relationships/theme" Target="../theme/theme2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58.xml"/><Relationship Id="rId8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1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3.xml"/><Relationship Id="rId12" Type="http://schemas.openxmlformats.org/officeDocument/2006/relationships/theme" Target="../theme/theme2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69.xml"/><Relationship Id="rId8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2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4.xml"/><Relationship Id="rId12" Type="http://schemas.openxmlformats.org/officeDocument/2006/relationships/theme" Target="../theme/theme2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74.xml"/><Relationship Id="rId2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0.xml"/><Relationship Id="rId8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3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296.xml"/><Relationship Id="rId13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298.xml"/><Relationship Id="rId15" Type="http://schemas.openxmlformats.org/officeDocument/2006/relationships/slideLayout" Target="../slideLayouts/slideLayout299.xml"/><Relationship Id="rId16" Type="http://schemas.openxmlformats.org/officeDocument/2006/relationships/theme" Target="../theme/theme29.xml"/><Relationship Id="rId1" Type="http://schemas.openxmlformats.org/officeDocument/2006/relationships/slideLayout" Target="../slideLayouts/slideLayout285.xml"/><Relationship Id="rId2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1.xml"/><Relationship Id="rId8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0.xml"/><Relationship Id="rId12" Type="http://schemas.openxmlformats.org/officeDocument/2006/relationships/theme" Target="../theme/theme30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6.xml"/><Relationship Id="rId8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09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1.xml"/><Relationship Id="rId12" Type="http://schemas.openxmlformats.org/officeDocument/2006/relationships/theme" Target="../theme/theme31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17.xml"/><Relationship Id="rId8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320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2.xml"/><Relationship Id="rId12" Type="http://schemas.openxmlformats.org/officeDocument/2006/relationships/theme" Target="../theme/theme32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23.xml"/><Relationship Id="rId3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28.xml"/><Relationship Id="rId8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0.xml"/><Relationship Id="rId10" Type="http://schemas.openxmlformats.org/officeDocument/2006/relationships/slideLayout" Target="../slideLayouts/slideLayout331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4.xml"/><Relationship Id="rId13" Type="http://schemas.openxmlformats.org/officeDocument/2006/relationships/slideLayout" Target="../slideLayouts/slideLayout345.xml"/><Relationship Id="rId14" Type="http://schemas.openxmlformats.org/officeDocument/2006/relationships/slideLayout" Target="../slideLayouts/slideLayout346.xml"/><Relationship Id="rId15" Type="http://schemas.openxmlformats.org/officeDocument/2006/relationships/slideLayout" Target="../slideLayouts/slideLayout347.xml"/><Relationship Id="rId16" Type="http://schemas.openxmlformats.org/officeDocument/2006/relationships/theme" Target="../theme/theme33.xml"/><Relationship Id="rId17" Type="http://schemas.openxmlformats.org/officeDocument/2006/relationships/image" Target="../media/image3.jpeg"/><Relationship Id="rId1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334.xml"/><Relationship Id="rId3" Type="http://schemas.openxmlformats.org/officeDocument/2006/relationships/slideLayout" Target="../slideLayouts/slideLayout335.xml"/><Relationship Id="rId4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39.xml"/><Relationship Id="rId8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theme" Target="../theme/theme8.xml"/><Relationship Id="rId3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4" Type="http://schemas.openxmlformats.org/officeDocument/2006/relationships/theme" Target="../theme/theme9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4D071-D1E6-4B25-AD31-5081C2C4AF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E9683-8196-400D-B65D-82B0F2726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1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6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41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5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CF20162-2114-4BA8-816C-B46172E717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583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/>
          <a:cs typeface="MS PGothic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MS PGothic"/>
          <a:cs typeface="MS PGothic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MS PGothic"/>
          <a:cs typeface="MS PGothic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MS PGothic"/>
          <a:cs typeface="MS PGothic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MS PGothic"/>
          <a:cs typeface="MS PGothic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/>
          <a:cs typeface="MS PGothic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/>
          <a:cs typeface="MS PGothic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/>
          <a:cs typeface="MS PGothic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/>
          <a:cs typeface="MS PGothic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/>
          <a:cs typeface="MS PGothic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5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6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6"/>
            <a:ext cx="8229600" cy="4525963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8154"/>
            <a:ext cx="21336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C2A16-E5C1-45E0-807E-315F61F17B4B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MS PGothic"/>
              </a:rPr>
              <a:pPr/>
              <a:t>8/26/16</a:t>
            </a:fld>
            <a:endParaRPr lang="en-US" dirty="0">
              <a:solidFill>
                <a:prstClr val="black">
                  <a:tint val="75000"/>
                </a:prstClr>
              </a:solidFill>
              <a:ea typeface="MS P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8154"/>
            <a:ext cx="28956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ea typeface="MS P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8154"/>
            <a:ext cx="21336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E787E-A648-43F9-B57D-37593BBA76A1}" type="slidenum">
              <a:rPr lang="en-US" smtClean="0">
                <a:solidFill>
                  <a:prstClr val="black">
                    <a:tint val="75000"/>
                  </a:prstClr>
                </a:solidFill>
                <a:ea typeface="MS PGothic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223483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91427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2" indent="-342852" algn="l" defTabSz="91427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6" indent="-285710" algn="l" defTabSz="91427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0" indent="-228568" algn="l" defTabSz="91427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7" indent="-228568" algn="l" defTabSz="91427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14" indent="-228568" algn="l" defTabSz="91427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0" indent="-228568" algn="l" defTabSz="9142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7" indent="-228568" algn="l" defTabSz="9142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24" indent="-228568" algn="l" defTabSz="9142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9" indent="-228568" algn="l" defTabSz="91427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3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0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6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2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8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4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91" algn="l" defTabSz="9142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Tahom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Tahom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989C38B-2439-4946-BDB0-0139FD121D9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ahoma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69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3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0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3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8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0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1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8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3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BC3B3-E9AA-4ABF-BE8D-B03018823D6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8/26/16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641F7-FE9B-4866-8B22-4F355A3502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0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1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0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9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5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7A5F53-F38B-44C9-B4BB-F2070DB61390}" type="slidenum">
              <a:rPr lang="en-US" smtClean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1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CA25-160A-428B-9872-9FCE3045C7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9B38F-9F3A-417D-AA33-0B1BC04BB7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26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00"/>
            </a:gs>
            <a:gs pos="50000">
              <a:srgbClr val="002E00"/>
            </a:gs>
            <a:gs pos="100000">
              <a:srgbClr val="00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2B4829-2635-42EA-A575-FF1AB6E1C56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512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818" name="Group 2"/>
          <p:cNvGrpSpPr>
            <a:grpSpLocks/>
          </p:cNvGrpSpPr>
          <p:nvPr/>
        </p:nvGrpSpPr>
        <p:grpSpPr bwMode="auto">
          <a:xfrm>
            <a:off x="24" y="0"/>
            <a:ext cx="7242175" cy="1981200"/>
            <a:chOff x="0" y="0"/>
            <a:chExt cx="4562" cy="1248"/>
          </a:xfrm>
        </p:grpSpPr>
        <p:sp>
          <p:nvSpPr>
            <p:cNvPr id="41881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18820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4188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882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882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882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882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89C38B-2439-4946-BDB0-0139FD121D92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842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FFC25-4D1C-4881-8513-1C8EB20464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655A9-3873-4267-8F02-1C393BDA8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4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148682"/>
            <a:ext cx="9144000" cy="1692036"/>
            <a:chOff x="0" y="-219075"/>
            <a:chExt cx="9144000" cy="1566863"/>
          </a:xfrm>
        </p:grpSpPr>
        <p:sp>
          <p:nvSpPr>
            <p:cNvPr id="8" name="AutoShape 2" descr="http://www.sportzone.ca/hockey/images/SigmaDek_Logo.jpg"/>
            <p:cNvSpPr>
              <a:spLocks noChangeAspect="1" noChangeArrowheads="1"/>
            </p:cNvSpPr>
            <p:nvPr userDrawn="1"/>
          </p:nvSpPr>
          <p:spPr bwMode="auto">
            <a:xfrm>
              <a:off x="63500" y="-219075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black"/>
                </a:solidFill>
                <a:latin typeface="Verdana" pitchFamily="34" charset="0"/>
                <a:ea typeface="MS PGothic"/>
              </a:endParaRPr>
            </a:p>
          </p:txBody>
        </p:sp>
        <p:sp>
          <p:nvSpPr>
            <p:cNvPr id="9" name="AutoShape 2" descr="http://www.sportzone.ca/hockey/images/SigmaDek_Logo.jpg"/>
            <p:cNvSpPr>
              <a:spLocks noChangeAspect="1" noChangeArrowheads="1"/>
            </p:cNvSpPr>
            <p:nvPr userDrawn="1"/>
          </p:nvSpPr>
          <p:spPr bwMode="auto">
            <a:xfrm>
              <a:off x="63500" y="-219075"/>
              <a:ext cx="304800" cy="3048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73">
                <a:defRPr/>
              </a:pPr>
              <a:endParaRPr lang="en-US" kern="0" dirty="0">
                <a:solidFill>
                  <a:sysClr val="windowText" lastClr="000000"/>
                </a:solidFill>
                <a:latin typeface="Verdana" pitchFamily="34" charset="0"/>
                <a:ea typeface="MS PGothic"/>
              </a:endParaRPr>
            </a:p>
          </p:txBody>
        </p:sp>
        <p:sp>
          <p:nvSpPr>
            <p:cNvPr id="10" name="Rectangle 56"/>
            <p:cNvSpPr>
              <a:spLocks noChangeArrowheads="1"/>
            </p:cNvSpPr>
            <p:nvPr userDrawn="1"/>
          </p:nvSpPr>
          <p:spPr bwMode="auto">
            <a:xfrm>
              <a:off x="0" y="-82550"/>
              <a:ext cx="9144000" cy="139858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55658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273">
                <a:defRPr/>
              </a:pPr>
              <a:endParaRPr lang="en-US" kern="0" dirty="0">
                <a:solidFill>
                  <a:sysClr val="windowText" lastClr="000000"/>
                </a:solidFill>
                <a:latin typeface="Arial Narrow" pitchFamily="34" charset="0"/>
                <a:ea typeface="MS PGothic"/>
              </a:endParaRPr>
            </a:p>
          </p:txBody>
        </p:sp>
        <p:sp>
          <p:nvSpPr>
            <p:cNvPr id="11" name="Freeform 57"/>
            <p:cNvSpPr>
              <a:spLocks/>
            </p:cNvSpPr>
            <p:nvPr userDrawn="1"/>
          </p:nvSpPr>
          <p:spPr bwMode="auto">
            <a:xfrm>
              <a:off x="1201738" y="-82550"/>
              <a:ext cx="7942262" cy="1430338"/>
            </a:xfrm>
            <a:custGeom>
              <a:avLst/>
              <a:gdLst/>
              <a:ahLst/>
              <a:cxnLst>
                <a:cxn ang="0">
                  <a:pos x="0" y="848"/>
                </a:cxn>
                <a:cxn ang="0">
                  <a:pos x="538" y="805"/>
                </a:cxn>
                <a:cxn ang="0">
                  <a:pos x="954" y="757"/>
                </a:cxn>
                <a:cxn ang="0">
                  <a:pos x="1274" y="709"/>
                </a:cxn>
                <a:cxn ang="0">
                  <a:pos x="1648" y="629"/>
                </a:cxn>
                <a:cxn ang="0">
                  <a:pos x="1962" y="539"/>
                </a:cxn>
                <a:cxn ang="0">
                  <a:pos x="2272" y="427"/>
                </a:cxn>
                <a:cxn ang="0">
                  <a:pos x="2576" y="272"/>
                </a:cxn>
                <a:cxn ang="0">
                  <a:pos x="3098" y="0"/>
                </a:cxn>
                <a:cxn ang="0">
                  <a:pos x="3098" y="848"/>
                </a:cxn>
                <a:cxn ang="0">
                  <a:pos x="0" y="848"/>
                </a:cxn>
              </a:cxnLst>
              <a:rect l="0" t="0" r="r" b="b"/>
              <a:pathLst>
                <a:path w="3098" h="848">
                  <a:moveTo>
                    <a:pt x="0" y="848"/>
                  </a:moveTo>
                  <a:lnTo>
                    <a:pt x="538" y="805"/>
                  </a:lnTo>
                  <a:lnTo>
                    <a:pt x="954" y="757"/>
                  </a:lnTo>
                  <a:lnTo>
                    <a:pt x="1274" y="709"/>
                  </a:lnTo>
                  <a:lnTo>
                    <a:pt x="1648" y="629"/>
                  </a:lnTo>
                  <a:lnTo>
                    <a:pt x="1962" y="539"/>
                  </a:lnTo>
                  <a:lnTo>
                    <a:pt x="2272" y="427"/>
                  </a:lnTo>
                  <a:lnTo>
                    <a:pt x="2576" y="272"/>
                  </a:lnTo>
                  <a:lnTo>
                    <a:pt x="3098" y="0"/>
                  </a:lnTo>
                  <a:lnTo>
                    <a:pt x="3098" y="848"/>
                  </a:lnTo>
                  <a:lnTo>
                    <a:pt x="0" y="848"/>
                  </a:lnTo>
                  <a:close/>
                </a:path>
              </a:pathLst>
            </a:custGeom>
            <a:gradFill rotWithShape="0">
              <a:gsLst>
                <a:gs pos="0">
                  <a:srgbClr val="556580">
                    <a:gamma/>
                    <a:shade val="46275"/>
                    <a:invGamma/>
                  </a:srgbClr>
                </a:gs>
                <a:gs pos="100000">
                  <a:srgbClr val="556580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273">
                <a:defRPr/>
              </a:pPr>
              <a:endParaRPr lang="en-US" kern="0" dirty="0">
                <a:solidFill>
                  <a:sysClr val="windowText" lastClr="000000"/>
                </a:solidFill>
                <a:latin typeface="Arial Narrow" pitchFamily="34" charset="0"/>
                <a:ea typeface="MS PGothic"/>
              </a:endParaRPr>
            </a:p>
          </p:txBody>
        </p:sp>
        <p:sp>
          <p:nvSpPr>
            <p:cNvPr id="12" name="Freeform 58"/>
            <p:cNvSpPr>
              <a:spLocks/>
            </p:cNvSpPr>
            <p:nvPr userDrawn="1"/>
          </p:nvSpPr>
          <p:spPr bwMode="auto">
            <a:xfrm>
              <a:off x="1317625" y="-82550"/>
              <a:ext cx="7813675" cy="1430338"/>
            </a:xfrm>
            <a:custGeom>
              <a:avLst/>
              <a:gdLst>
                <a:gd name="T0" fmla="*/ 0 w 3032"/>
                <a:gd name="T1" fmla="*/ 2147483647 h 848"/>
                <a:gd name="T2" fmla="*/ 2147483647 w 3032"/>
                <a:gd name="T3" fmla="*/ 2147483647 h 848"/>
                <a:gd name="T4" fmla="*/ 2147483647 w 3032"/>
                <a:gd name="T5" fmla="*/ 0 h 848"/>
                <a:gd name="T6" fmla="*/ 0 60000 65536"/>
                <a:gd name="T7" fmla="*/ 0 60000 65536"/>
                <a:gd name="T8" fmla="*/ 0 60000 65536"/>
                <a:gd name="T9" fmla="*/ 0 w 3032"/>
                <a:gd name="T10" fmla="*/ 0 h 848"/>
                <a:gd name="T11" fmla="*/ 3032 w 3032"/>
                <a:gd name="T12" fmla="*/ 848 h 8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32" h="848">
                  <a:moveTo>
                    <a:pt x="0" y="848"/>
                  </a:moveTo>
                  <a:cubicBezTo>
                    <a:pt x="599" y="794"/>
                    <a:pt x="1199" y="741"/>
                    <a:pt x="1704" y="600"/>
                  </a:cubicBezTo>
                  <a:cubicBezTo>
                    <a:pt x="2209" y="459"/>
                    <a:pt x="2620" y="229"/>
                    <a:pt x="3032" y="0"/>
                  </a:cubicBez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273">
                <a:defRPr/>
              </a:pPr>
              <a:endParaRPr lang="en-US" kern="0" dirty="0">
                <a:solidFill>
                  <a:sysClr val="windowText" lastClr="000000"/>
                </a:solidFill>
                <a:latin typeface="Arial Narrow" pitchFamily="34" charset="0"/>
                <a:ea typeface="MS PGothic"/>
              </a:endParaRPr>
            </a:p>
          </p:txBody>
        </p:sp>
        <p:sp>
          <p:nvSpPr>
            <p:cNvPr id="13" name="Rectangle 59"/>
            <p:cNvSpPr>
              <a:spLocks noChangeArrowheads="1"/>
            </p:cNvSpPr>
            <p:nvPr userDrawn="1"/>
          </p:nvSpPr>
          <p:spPr bwMode="auto">
            <a:xfrm>
              <a:off x="0" y="1301750"/>
              <a:ext cx="9144000" cy="42863"/>
            </a:xfrm>
            <a:prstGeom prst="rect">
              <a:avLst/>
            </a:prstGeom>
            <a:gradFill rotWithShape="0">
              <a:gsLst>
                <a:gs pos="0">
                  <a:srgbClr val="B4BFC8">
                    <a:gamma/>
                    <a:shade val="46275"/>
                    <a:invGamma/>
                  </a:srgbClr>
                </a:gs>
                <a:gs pos="50000">
                  <a:srgbClr val="B4BFC8"/>
                </a:gs>
                <a:gs pos="100000">
                  <a:srgbClr val="B4BFC8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273">
                <a:defRPr/>
              </a:pPr>
              <a:endParaRPr lang="en-US" kern="0" dirty="0">
                <a:solidFill>
                  <a:sysClr val="windowText" lastClr="000000"/>
                </a:solidFill>
                <a:latin typeface="Arial Narrow" pitchFamily="34" charset="0"/>
                <a:ea typeface="MS PGothic"/>
              </a:endParaRPr>
            </a:p>
          </p:txBody>
        </p:sp>
      </p:grpSp>
      <p:pic>
        <p:nvPicPr>
          <p:cNvPr id="14" name="Picture 13" descr="CCS Logo s TR Slogan Hi ResJPG.jp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7628470" y="5982641"/>
            <a:ext cx="1001605" cy="59172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4610007" y="6222696"/>
            <a:ext cx="3032993" cy="246209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000" spc="530" dirty="0">
                <a:solidFill>
                  <a:prstClr val="white">
                    <a:lumMod val="50000"/>
                  </a:prstClr>
                </a:solidFill>
                <a:ea typeface="MS PGothic"/>
                <a:cs typeface="Calibri"/>
              </a:rPr>
              <a:t>RESEARCH </a:t>
            </a:r>
            <a:r>
              <a:rPr lang="en-US" sz="1000" kern="1000" spc="430" dirty="0">
                <a:solidFill>
                  <a:prstClr val="white">
                    <a:lumMod val="50000"/>
                  </a:prstClr>
                </a:solidFill>
                <a:ea typeface="MS PGothic"/>
                <a:cs typeface="Calibri"/>
              </a:rPr>
              <a:t>SPONSORED</a:t>
            </a:r>
            <a:r>
              <a:rPr lang="en-US" sz="1000" kern="1000" spc="530" dirty="0">
                <a:solidFill>
                  <a:prstClr val="white">
                    <a:lumMod val="50000"/>
                  </a:prstClr>
                </a:solidFill>
                <a:ea typeface="MS PGothic"/>
                <a:cs typeface="Calibri"/>
              </a:rPr>
              <a:t> BY</a:t>
            </a:r>
          </a:p>
        </p:txBody>
      </p:sp>
    </p:spTree>
    <p:extLst>
      <p:ext uri="{BB962C8B-B14F-4D97-AF65-F5344CB8AC3E}">
        <p14:creationId xmlns:p14="http://schemas.microsoft.com/office/powerpoint/2010/main" val="247709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ctr" defTabSz="45713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2" indent="-342852" algn="l" defTabSz="45713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6" indent="-285710" algn="l" defTabSz="45713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0" indent="-228568" algn="l" defTabSz="45713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7" indent="-228568" algn="l" defTabSz="45713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14" indent="-228568" algn="l" defTabSz="45713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0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7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24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9" indent="-228568" algn="l" defTabSz="45713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3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0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6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2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8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4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91" algn="l" defTabSz="4571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41C12"/>
            </a:gs>
            <a:gs pos="50000">
              <a:srgbClr val="703C26"/>
            </a:gs>
            <a:gs pos="100000">
              <a:srgbClr val="341C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824" y="228824"/>
            <a:ext cx="2742530" cy="83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950" tIns="48976" rIns="97950" bIns="489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SW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67924" y="228824"/>
            <a:ext cx="3123158" cy="68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950" tIns="48976" rIns="97950" bIns="489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15647" y="6477373"/>
            <a:ext cx="1828354" cy="38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950" tIns="48976" rIns="97950" bIns="48976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solidFill>
                  <a:srgbClr val="DFC08D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ea typeface="MS PGothic"/>
                <a:sym typeface="Arial" pitchFamily="34" charset="0"/>
              </a:rPr>
              <a:t>jqjacobs.net</a:t>
            </a:r>
          </a:p>
        </p:txBody>
      </p:sp>
    </p:spTree>
    <p:extLst>
      <p:ext uri="{BB962C8B-B14F-4D97-AF65-F5344CB8AC3E}">
        <p14:creationId xmlns:p14="http://schemas.microsoft.com/office/powerpoint/2010/main" val="4693020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</p:sldLayoutIdLst>
  <p:hf sldNum="0" hdr="0" dt="0"/>
  <p:txStyles>
    <p:titleStyle>
      <a:lvl1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5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500" i="1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500" i="1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500" i="1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500" i="1">
          <a:solidFill>
            <a:schemeClr val="tx2"/>
          </a:solidFill>
          <a:latin typeface="Verdana" pitchFamily="34" charset="0"/>
        </a:defRPr>
      </a:lvl5pPr>
      <a:lvl6pPr marL="489750" algn="ctr" rtl="0" fontAlgn="base">
        <a:lnSpc>
          <a:spcPct val="110000"/>
        </a:lnSpc>
        <a:spcBef>
          <a:spcPct val="0"/>
        </a:spcBef>
        <a:spcAft>
          <a:spcPct val="0"/>
        </a:spcAft>
        <a:defRPr sz="3500" i="1">
          <a:solidFill>
            <a:schemeClr val="tx2"/>
          </a:solidFill>
          <a:latin typeface="Verdana" pitchFamily="34" charset="0"/>
        </a:defRPr>
      </a:lvl6pPr>
      <a:lvl7pPr marL="979501" algn="ctr" rtl="0" fontAlgn="base">
        <a:lnSpc>
          <a:spcPct val="110000"/>
        </a:lnSpc>
        <a:spcBef>
          <a:spcPct val="0"/>
        </a:spcBef>
        <a:spcAft>
          <a:spcPct val="0"/>
        </a:spcAft>
        <a:defRPr sz="3500" i="1">
          <a:solidFill>
            <a:schemeClr val="tx2"/>
          </a:solidFill>
          <a:latin typeface="Verdana" pitchFamily="34" charset="0"/>
        </a:defRPr>
      </a:lvl7pPr>
      <a:lvl8pPr marL="1469251" algn="ctr" rtl="0" fontAlgn="base">
        <a:lnSpc>
          <a:spcPct val="110000"/>
        </a:lnSpc>
        <a:spcBef>
          <a:spcPct val="0"/>
        </a:spcBef>
        <a:spcAft>
          <a:spcPct val="0"/>
        </a:spcAft>
        <a:defRPr sz="3500" i="1">
          <a:solidFill>
            <a:schemeClr val="tx2"/>
          </a:solidFill>
          <a:latin typeface="Verdana" pitchFamily="34" charset="0"/>
        </a:defRPr>
      </a:lvl8pPr>
      <a:lvl9pPr marL="1959000" algn="ctr" rtl="0" fontAlgn="base">
        <a:lnSpc>
          <a:spcPct val="110000"/>
        </a:lnSpc>
        <a:spcBef>
          <a:spcPct val="0"/>
        </a:spcBef>
        <a:spcAft>
          <a:spcPct val="0"/>
        </a:spcAft>
        <a:defRPr sz="3500" i="1">
          <a:solidFill>
            <a:schemeClr val="tx2"/>
          </a:solidFill>
          <a:latin typeface="Verdana" pitchFamily="34" charset="0"/>
        </a:defRPr>
      </a:lvl9pPr>
    </p:titleStyle>
    <p:bodyStyle>
      <a:lvl1pPr marL="367081" indent="-367081" algn="ctr" rtl="0" eaLnBrk="0" fontAlgn="base" hangingPunct="0">
        <a:spcBef>
          <a:spcPct val="20000"/>
        </a:spcBef>
        <a:spcAft>
          <a:spcPct val="0"/>
        </a:spcAft>
        <a:defRPr sz="1700" i="1">
          <a:solidFill>
            <a:schemeClr val="tx2"/>
          </a:solidFill>
          <a:latin typeface="+mn-lt"/>
          <a:ea typeface="+mn-ea"/>
          <a:cs typeface="+mn-cs"/>
        </a:defRPr>
      </a:lvl1pPr>
      <a:lvl2pPr marL="795140" indent="-304903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Arial" charset="0"/>
        </a:defRPr>
      </a:lvl2pPr>
      <a:lvl3pPr marL="1223199" indent="-243922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Arial" charset="0"/>
        </a:defRPr>
      </a:lvl3pPr>
      <a:lvl4pPr marL="1713435" indent="-243922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Arial" charset="0"/>
        </a:defRPr>
      </a:lvl4pPr>
      <a:lvl5pPr marL="2203671" indent="-243922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5pPr>
      <a:lvl6pPr marL="2693625" indent="-244875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6pPr>
      <a:lvl7pPr marL="3183374" indent="-244875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7pPr>
      <a:lvl8pPr marL="3673125" indent="-244875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8pPr>
      <a:lvl9pPr marL="4162874" indent="-244875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79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9750" algn="l" defTabSz="979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9501" algn="l" defTabSz="979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69251" algn="l" defTabSz="979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59000" algn="l" defTabSz="979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48749" algn="l" defTabSz="979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8501" algn="l" defTabSz="979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49" algn="l" defTabSz="979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8001" algn="l" defTabSz="97950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4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26.emf"/><Relationship Id="rId6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2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0.xml"/><Relationship Id="rId2" Type="http://schemas.openxmlformats.org/officeDocument/2006/relationships/image" Target="../media/image36.jpeg"/><Relationship Id="rId3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Relationship Id="rId2" Type="http://schemas.openxmlformats.org/officeDocument/2006/relationships/image" Target="../media/image38.emf"/><Relationship Id="rId3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3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7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7.xml"/><Relationship Id="rId2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9.xml"/><Relationship Id="rId2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1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1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1.xml"/><Relationship Id="rId2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1.xml"/><Relationship Id="rId2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1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949" y="685800"/>
            <a:ext cx="9144000" cy="304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6000" b="1" i="1" dirty="0" smtClean="0"/>
              <a:t>Diversify with </a:t>
            </a:r>
            <a:r>
              <a:rPr lang="en-US" sz="6000" b="1" i="1" dirty="0"/>
              <a:t>P</a:t>
            </a:r>
            <a:r>
              <a:rPr lang="en-US" sz="6000" b="1" i="1" dirty="0" smtClean="0"/>
              <a:t>lant Diversity </a:t>
            </a:r>
            <a:r>
              <a:rPr lang="en-US" sz="4800" b="1" i="1" dirty="0" smtClean="0"/>
              <a:t/>
            </a:r>
            <a:br>
              <a:rPr lang="en-US" sz="4800" b="1" i="1" dirty="0" smtClean="0"/>
            </a:br>
            <a:r>
              <a:rPr lang="en-US" sz="4800" b="1" i="1" dirty="0" smtClean="0"/>
              <a:t>Farming in the 21</a:t>
            </a:r>
            <a:r>
              <a:rPr lang="en-US" sz="4800" b="1" i="1" baseline="30000" dirty="0" smtClean="0"/>
              <a:t>st</a:t>
            </a:r>
            <a:r>
              <a:rPr lang="en-US" sz="4800" b="1" i="1" dirty="0" smtClean="0"/>
              <a:t> Century</a:t>
            </a:r>
            <a:br>
              <a:rPr lang="en-US" sz="4800" b="1" i="1" dirty="0" smtClean="0"/>
            </a:br>
            <a:r>
              <a:rPr lang="en-US" sz="4000" b="1" i="1" dirty="0" smtClean="0"/>
              <a:t>a practical approach to improve</a:t>
            </a:r>
            <a:br>
              <a:rPr lang="en-US" sz="4000" b="1" i="1" dirty="0" smtClean="0"/>
            </a:br>
            <a:r>
              <a:rPr lang="en-US" sz="4800" b="1" i="1" dirty="0" smtClean="0"/>
              <a:t>Soil Health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962400"/>
            <a:ext cx="64008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4000" b="1" i="1" dirty="0" smtClean="0"/>
              <a:t>Steve Woodruff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i="1" dirty="0" smtClean="0"/>
              <a:t>Agronomist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i="1" dirty="0" smtClean="0"/>
              <a:t>ENTSC</a:t>
            </a:r>
          </a:p>
        </p:txBody>
      </p:sp>
    </p:spTree>
    <p:extLst>
      <p:ext uri="{BB962C8B-B14F-4D97-AF65-F5344CB8AC3E}">
        <p14:creationId xmlns:p14="http://schemas.microsoft.com/office/powerpoint/2010/main" val="1084832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371600"/>
          </a:xfrm>
        </p:spPr>
        <p:txBody>
          <a:bodyPr/>
          <a:lstStyle/>
          <a:p>
            <a:pPr>
              <a:defRPr/>
            </a:pPr>
            <a:r>
              <a:rPr lang="en-US" sz="3600" b="1" dirty="0"/>
              <a:t>Some Plant Diseases Controlled Partially or Entirely by Rotation</a:t>
            </a:r>
            <a:endParaRPr lang="en-US" sz="3600" dirty="0"/>
          </a:p>
        </p:txBody>
      </p:sp>
      <p:graphicFrame>
        <p:nvGraphicFramePr>
          <p:cNvPr id="326659" name="Group 3"/>
          <p:cNvGraphicFramePr>
            <a:graphicFrameLocks noGrp="1"/>
          </p:cNvGraphicFramePr>
          <p:nvPr/>
        </p:nvGraphicFramePr>
        <p:xfrm>
          <a:off x="381000" y="1447800"/>
          <a:ext cx="8458200" cy="5172392"/>
        </p:xfrm>
        <a:graphic>
          <a:graphicData uri="http://schemas.openxmlformats.org/drawingml/2006/table">
            <a:tbl>
              <a:tblPr/>
              <a:tblGrid>
                <a:gridCol w="4267200"/>
                <a:gridCol w="4191000"/>
              </a:tblGrid>
              <a:tr h="518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Disease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Major Crops Attacked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Bacterial Blight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Wheat, Barley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Bacterial Wilt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Alfalfa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Black Dot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Potato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Black Shank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Tobacco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Granville (Bacterial) Wilt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Tobacco, Potato, eggplant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Northern Corn Leaf Blight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Corn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Smut (corn)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Corn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Stem Rot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Peanuts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Verticillium Wilt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Potato, Sunflower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White Mold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Potato, Soybean</a:t>
                      </a:r>
                    </a:p>
                  </a:txBody>
                  <a:tcPr marT="45714" marB="4571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69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-1905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Cover Crop Role in Diversity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467600" cy="5334000"/>
          </a:xfrm>
        </p:spPr>
        <p:txBody>
          <a:bodyPr>
            <a:normAutofit/>
          </a:bodyPr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Allow you to look at cropping periods rather than years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Can be used to accelerate rejuvenating soil health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Getting 6 to 8 weeks of growth is adequate to get some of the “rotation” effect benefits!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Will increase soil biological diversity “Diversity above = diversity below”</a:t>
            </a:r>
          </a:p>
        </p:txBody>
      </p:sp>
    </p:spTree>
    <p:extLst>
      <p:ext uri="{BB962C8B-B14F-4D97-AF65-F5344CB8AC3E}">
        <p14:creationId xmlns:p14="http://schemas.microsoft.com/office/powerpoint/2010/main" val="296500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 to Incorporate?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295400"/>
            <a:ext cx="7162800" cy="487680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Look for “Niche’s” in the rotation to add a growing crop</a:t>
            </a:r>
          </a:p>
          <a:p>
            <a:pPr marL="971550" lvl="1" indent="-514350">
              <a:tabLst>
                <a:tab pos="3657600" algn="l"/>
              </a:tabLst>
            </a:pPr>
            <a:r>
              <a:rPr lang="en-US" dirty="0" smtClean="0"/>
              <a:t>Winter fallow	six weeks before frost</a:t>
            </a:r>
          </a:p>
          <a:p>
            <a:pPr marL="971550" lvl="1" indent="-514350">
              <a:tabLst>
                <a:tab pos="3657600" algn="l"/>
              </a:tabLst>
            </a:pPr>
            <a:r>
              <a:rPr lang="en-US" dirty="0" smtClean="0"/>
              <a:t>Summer fallow	between crops</a:t>
            </a:r>
          </a:p>
          <a:p>
            <a:pPr marL="971550" lvl="1" indent="-514350">
              <a:tabLst>
                <a:tab pos="3657600" algn="l"/>
              </a:tabLst>
            </a:pPr>
            <a:r>
              <a:rPr lang="en-US" dirty="0" smtClean="0"/>
              <a:t>Small Grain 	Frost seeding clover</a:t>
            </a:r>
          </a:p>
          <a:p>
            <a:pPr marL="971550" lvl="1" indent="-514350">
              <a:tabLst>
                <a:tab pos="3657600" algn="l"/>
              </a:tabLst>
            </a:pPr>
            <a:r>
              <a:rPr lang="en-US" dirty="0" smtClean="0"/>
              <a:t>Full-year 	Cover crop mix</a:t>
            </a:r>
          </a:p>
          <a:p>
            <a:pPr marL="514350" indent="-514350">
              <a:buFont typeface="+mj-lt"/>
              <a:buAutoNum type="arabicPeriod"/>
              <a:tabLst>
                <a:tab pos="2743200" algn="l"/>
              </a:tabLst>
            </a:pPr>
            <a:r>
              <a:rPr lang="en-US" dirty="0" smtClean="0"/>
              <a:t>Determine what your objective is</a:t>
            </a:r>
          </a:p>
          <a:p>
            <a:pPr marL="971550" lvl="1" indent="-514350">
              <a:tabLst>
                <a:tab pos="2743200" algn="l"/>
              </a:tabLst>
            </a:pPr>
            <a:r>
              <a:rPr lang="en-US" dirty="0" smtClean="0"/>
              <a:t>Scavenge nitrogen </a:t>
            </a:r>
          </a:p>
          <a:p>
            <a:pPr marL="971550" lvl="1" indent="-514350">
              <a:tabLst>
                <a:tab pos="2743200" algn="l"/>
              </a:tabLst>
            </a:pPr>
            <a:r>
              <a:rPr lang="en-US" dirty="0" smtClean="0"/>
              <a:t>Reduce weed pressure</a:t>
            </a:r>
          </a:p>
          <a:p>
            <a:pPr marL="971550" lvl="1" indent="-514350">
              <a:tabLst>
                <a:tab pos="2743200" algn="l"/>
              </a:tabLst>
            </a:pPr>
            <a:r>
              <a:rPr lang="en-US" dirty="0" smtClean="0"/>
              <a:t>Scavenge phosphorous</a:t>
            </a:r>
          </a:p>
          <a:p>
            <a:pPr marL="971550" lvl="1" indent="-514350">
              <a:tabLst>
                <a:tab pos="2743200" algn="l"/>
              </a:tabLst>
            </a:pPr>
            <a:r>
              <a:rPr lang="en-US" dirty="0" smtClean="0"/>
              <a:t>Provide forage for grazing</a:t>
            </a:r>
          </a:p>
          <a:p>
            <a:pPr marL="514350" indent="-514350">
              <a:buFont typeface="+mj-lt"/>
              <a:buAutoNum type="arabicPeriod"/>
              <a:tabLst>
                <a:tab pos="2743200" algn="l"/>
              </a:tabLst>
            </a:pPr>
            <a:r>
              <a:rPr lang="en-US" dirty="0" smtClean="0"/>
              <a:t>Select appropriate crop</a:t>
            </a:r>
          </a:p>
          <a:p>
            <a:pPr marL="514350" indent="-514350">
              <a:buFont typeface="+mj-lt"/>
              <a:buAutoNum type="arabicPeriod"/>
              <a:tabLst>
                <a:tab pos="2743200" algn="l"/>
              </a:tabLst>
            </a:pPr>
            <a:r>
              <a:rPr lang="en-US" dirty="0" smtClean="0"/>
              <a:t>Make adjustment to accommodate </a:t>
            </a:r>
          </a:p>
        </p:txBody>
      </p:sp>
    </p:spTree>
    <p:extLst>
      <p:ext uri="{BB962C8B-B14F-4D97-AF65-F5344CB8AC3E}">
        <p14:creationId xmlns:p14="http://schemas.microsoft.com/office/powerpoint/2010/main" val="16518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Crop Classification</a:t>
            </a:r>
            <a:br>
              <a:rPr lang="en-US" dirty="0" smtClean="0"/>
            </a:br>
            <a:r>
              <a:rPr lang="en-US" dirty="0" smtClean="0"/>
              <a:t>for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447803"/>
            <a:ext cx="3505200" cy="4525963"/>
          </a:xfrm>
        </p:spPr>
        <p:txBody>
          <a:bodyPr/>
          <a:lstStyle/>
          <a:p>
            <a:r>
              <a:rPr lang="en-US" dirty="0" smtClean="0"/>
              <a:t>Plant morphology </a:t>
            </a:r>
          </a:p>
          <a:p>
            <a:pPr lvl="1"/>
            <a:r>
              <a:rPr lang="en-US" dirty="0" smtClean="0"/>
              <a:t>Broad leaf</a:t>
            </a:r>
          </a:p>
          <a:p>
            <a:pPr lvl="1"/>
            <a:r>
              <a:rPr lang="en-US" dirty="0" smtClean="0"/>
              <a:t>Grasses</a:t>
            </a:r>
          </a:p>
          <a:p>
            <a:r>
              <a:rPr lang="en-US" dirty="0" smtClean="0"/>
              <a:t>Plant growth habits</a:t>
            </a:r>
          </a:p>
          <a:p>
            <a:pPr lvl="1"/>
            <a:r>
              <a:rPr lang="en-US" dirty="0" smtClean="0"/>
              <a:t>Cool season </a:t>
            </a:r>
          </a:p>
          <a:p>
            <a:pPr lvl="1"/>
            <a:r>
              <a:rPr lang="en-US" dirty="0" smtClean="0"/>
              <a:t>Warm season</a:t>
            </a:r>
          </a:p>
        </p:txBody>
      </p:sp>
      <p:pic>
        <p:nvPicPr>
          <p:cNvPr id="4" name="Picture 3" descr="Black Leg Ranch 00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191000" y="1905000"/>
            <a:ext cx="4686300" cy="3124200"/>
          </a:xfrm>
          <a:prstGeom prst="roundRect">
            <a:avLst>
              <a:gd name="adj" fmla="val 16667"/>
            </a:avLst>
          </a:prstGeom>
          <a:ln>
            <a:solidFill>
              <a:srgbClr val="0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3213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ay S Farm visit 8_6_2010 01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410200" y="2971800"/>
            <a:ext cx="3733800" cy="3705078"/>
          </a:xfrm>
          <a:prstGeom prst="roundRect">
            <a:avLst>
              <a:gd name="adj" fmla="val 16667"/>
            </a:avLst>
          </a:prstGeom>
          <a:ln>
            <a:solidFill>
              <a:srgbClr val="0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Menokon Farm 008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52400" y="1066800"/>
            <a:ext cx="3962400" cy="3962400"/>
          </a:xfrm>
          <a:prstGeom prst="roundRect">
            <a:avLst>
              <a:gd name="adj" fmla="val 16667"/>
            </a:avLst>
          </a:prstGeom>
          <a:ln>
            <a:solidFill>
              <a:srgbClr val="0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458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/>
              <a:t> Crop Classification Warm Season</a:t>
            </a:r>
          </a:p>
        </p:txBody>
      </p:sp>
      <p:sp>
        <p:nvSpPr>
          <p:cNvPr id="418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343400" y="1143000"/>
            <a:ext cx="4038600" cy="1600200"/>
          </a:xfrm>
          <a:solidFill>
            <a:schemeClr val="bg2">
              <a:lumMod val="90000"/>
            </a:schemeClr>
          </a:solidFill>
          <a:ln>
            <a:solidFill>
              <a:srgbClr val="000000"/>
            </a:solidFill>
          </a:ln>
        </p:spPr>
        <p:txBody>
          <a:bodyPr numCol="2">
            <a:normAutofit fontScale="92500" lnSpcReduction="10000"/>
          </a:bodyPr>
          <a:lstStyle/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sz="3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Grasses</a:t>
            </a:r>
          </a:p>
          <a:p>
            <a:pPr marL="622300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</a:t>
            </a:r>
          </a:p>
          <a:p>
            <a:pPr marL="622300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Millet</a:t>
            </a:r>
          </a:p>
          <a:p>
            <a:pPr marL="622300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Sudan</a:t>
            </a:r>
          </a:p>
          <a:p>
            <a:pPr marL="622300">
              <a:lnSpc>
                <a:spcPct val="90000"/>
              </a:lnSpc>
            </a:pPr>
            <a:r>
              <a:rPr lang="en-US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Sudex</a:t>
            </a:r>
            <a:endParaRPr lang="en-US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22300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Sorghum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295400" y="5105400"/>
            <a:ext cx="3962400" cy="1524000"/>
          </a:xfrm>
          <a:solidFill>
            <a:schemeClr val="bg2">
              <a:lumMod val="90000"/>
            </a:schemeClr>
          </a:solidFill>
          <a:ln>
            <a:solidFill>
              <a:srgbClr val="000000"/>
            </a:solidFill>
          </a:ln>
        </p:spPr>
        <p:txBody>
          <a:bodyPr numCol="2">
            <a:normAutofit fontScale="92500"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Broadleaf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Alfalfa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Soybean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Buckwheat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Chick pea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Cow pea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Sunflower</a:t>
            </a:r>
          </a:p>
          <a:p>
            <a:pPr>
              <a:lnSpc>
                <a:spcPct val="90000"/>
              </a:lnSpc>
              <a:buNone/>
            </a:pP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953000" y="5638800"/>
            <a:ext cx="609600" cy="0"/>
          </a:xfrm>
          <a:prstGeom prst="straightConnector1">
            <a:avLst/>
          </a:prstGeom>
          <a:ln w="571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810000" y="1828800"/>
            <a:ext cx="609600" cy="76200"/>
          </a:xfrm>
          <a:prstGeom prst="straightConnector1">
            <a:avLst/>
          </a:prstGeom>
          <a:ln w="571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037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East NTSC\photos\SQ_Course_Greensboro\Greensboro soil quality training - Holli\Greensboro_SQ_Training_2010 (120)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990620"/>
            <a:ext cx="3505200" cy="3637161"/>
          </a:xfrm>
          <a:prstGeom prst="roundRect">
            <a:avLst>
              <a:gd name="adj" fmla="val 16667"/>
            </a:avLst>
          </a:prstGeom>
          <a:ln>
            <a:solidFill>
              <a:srgbClr val="0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Brown Farm 059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181600" y="2667000"/>
            <a:ext cx="3962400" cy="3962400"/>
          </a:xfrm>
          <a:prstGeom prst="roundRect">
            <a:avLst>
              <a:gd name="adj" fmla="val 16667"/>
            </a:avLst>
          </a:prstGeom>
          <a:ln>
            <a:solidFill>
              <a:srgbClr val="0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Crop Classification Cool Season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066800"/>
            <a:ext cx="3581400" cy="1524000"/>
          </a:xfr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txBody>
          <a:bodyPr numCol="2">
            <a:normAutofit fontScale="92500"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Grasses</a:t>
            </a:r>
          </a:p>
          <a:p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Barley</a:t>
            </a:r>
          </a:p>
          <a:p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Rye</a:t>
            </a:r>
          </a:p>
          <a:p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Triticale</a:t>
            </a:r>
          </a:p>
          <a:p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Wheat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648200"/>
            <a:ext cx="3810000" cy="2057400"/>
          </a:xfrm>
          <a:solidFill>
            <a:schemeClr val="bg2">
              <a:lumMod val="75000"/>
            </a:schemeClr>
          </a:solidFill>
          <a:ln>
            <a:solidFill>
              <a:srgbClr val="000000"/>
            </a:solidFill>
          </a:ln>
        </p:spPr>
        <p:txBody>
          <a:bodyPr numCol="2">
            <a:normAutofit fontScale="92500"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Broadleaf</a:t>
            </a:r>
          </a:p>
          <a:p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Canola</a:t>
            </a:r>
          </a:p>
          <a:p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Clovers</a:t>
            </a:r>
          </a:p>
          <a:p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Mustards</a:t>
            </a:r>
          </a:p>
          <a:p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</a:t>
            </a:r>
          </a:p>
          <a:p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Radish</a:t>
            </a:r>
          </a:p>
          <a:p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Turnips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581400" y="1676400"/>
            <a:ext cx="1066800" cy="228600"/>
          </a:xfrm>
          <a:prstGeom prst="straightConnector1">
            <a:avLst/>
          </a:prstGeom>
          <a:ln w="571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876800" y="5257800"/>
            <a:ext cx="609600" cy="0"/>
          </a:xfrm>
          <a:prstGeom prst="straightConnector1">
            <a:avLst/>
          </a:prstGeom>
          <a:ln w="571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035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8847" y="6192298"/>
            <a:ext cx="7264401" cy="380627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David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Tilman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,* Johannes Knops, David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Wedin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, Peter Reich,</a:t>
            </a:r>
          </a:p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Mark Ritchie, Evan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Siemann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 descr="Species Diversity graph tillm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5" y="1219200"/>
            <a:ext cx="5744151" cy="452913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81000" y="152422"/>
            <a:ext cx="8398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The Influence of Functional Diversity and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Composition on Ecosystem Processes</a:t>
            </a:r>
          </a:p>
        </p:txBody>
      </p:sp>
      <p:pic>
        <p:nvPicPr>
          <p:cNvPr id="14" name="Picture 13" descr="2011 Oct and North Dakota trip 062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57200" y="1600221"/>
            <a:ext cx="2489200" cy="3202517"/>
          </a:xfrm>
          <a:prstGeom prst="roundRect">
            <a:avLst>
              <a:gd name="adj" fmla="val 16667"/>
            </a:avLst>
          </a:prstGeom>
          <a:ln>
            <a:solidFill>
              <a:srgbClr val="0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3738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llman graph functioal grou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1295404"/>
            <a:ext cx="5738044" cy="46386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63727" y="6248772"/>
            <a:ext cx="7823201" cy="380628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David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Tilman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,* Johannes Knops, David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Wedin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, Peter Reich,</a:t>
            </a:r>
          </a:p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Mark Ritchie, Evan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Siemann</a:t>
            </a:r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534" y="267285"/>
            <a:ext cx="8398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The Influence of Functional Diversity and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omic Sans MS" pitchFamily="66" charset="0"/>
              </a:rPr>
              <a:t>Composition on Ecosystem Processes</a:t>
            </a:r>
          </a:p>
        </p:txBody>
      </p:sp>
      <p:pic>
        <p:nvPicPr>
          <p:cNvPr id="8" name="Picture 1" descr="DSCN7924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8603" y="1447827"/>
            <a:ext cx="2929467" cy="2858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4319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5257800"/>
            <a:ext cx="487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0   5   10   15    20</a:t>
            </a:r>
            <a:br>
              <a:rPr lang="en-US" dirty="0" smtClean="0"/>
            </a:br>
            <a:r>
              <a:rPr lang="en-US" dirty="0" smtClean="0"/>
              <a:t># of species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5257800"/>
            <a:ext cx="4419600" cy="792163"/>
          </a:xfrm>
        </p:spPr>
        <p:txBody>
          <a:bodyPr/>
          <a:lstStyle/>
          <a:p>
            <a:r>
              <a:rPr lang="en-US" dirty="0" smtClean="0"/>
              <a:t>      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004347"/>
              </p:ext>
            </p:extLst>
          </p:nvPr>
        </p:nvGraphicFramePr>
        <p:xfrm>
          <a:off x="2209800" y="838200"/>
          <a:ext cx="6217398" cy="489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Document" r:id="rId4" imgW="2552298" imgH="2010959" progId="Word.Document.12">
                  <p:embed/>
                </p:oleObj>
              </mc:Choice>
              <mc:Fallback>
                <p:oleObj name="Document" r:id="rId4" imgW="2552298" imgH="201095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9800" y="838200"/>
                        <a:ext cx="6217398" cy="4894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-76200"/>
            <a:ext cx="7632700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3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5562600"/>
            <a:ext cx="57912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0    5     10   15   20</a:t>
            </a:r>
            <a:br>
              <a:rPr lang="en-US" dirty="0" smtClean="0"/>
            </a:br>
            <a:r>
              <a:rPr lang="en-US" dirty="0" smtClean="0"/>
              <a:t># </a:t>
            </a:r>
            <a:r>
              <a:rPr lang="en-US" smtClean="0"/>
              <a:t>of species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807166"/>
              </p:ext>
            </p:extLst>
          </p:nvPr>
        </p:nvGraphicFramePr>
        <p:xfrm>
          <a:off x="1184976" y="609601"/>
          <a:ext cx="6511224" cy="5421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Document" r:id="rId4" imgW="2555176" imgH="2127045" progId="Word.Document.12">
                  <p:embed/>
                </p:oleObj>
              </mc:Choice>
              <mc:Fallback>
                <p:oleObj name="Document" r:id="rId4" imgW="2555176" imgH="212704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4976" y="609601"/>
                        <a:ext cx="6511224" cy="5421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676400" y="0"/>
            <a:ext cx="73152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Diversity and Microbial Communities</a:t>
            </a:r>
          </a:p>
        </p:txBody>
      </p:sp>
    </p:spTree>
    <p:extLst>
      <p:ext uri="{BB962C8B-B14F-4D97-AF65-F5344CB8AC3E}">
        <p14:creationId xmlns:p14="http://schemas.microsoft.com/office/powerpoint/2010/main" val="2079121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368" descr="Large confetti"/>
          <p:cNvSpPr>
            <a:spLocks noChangeAspect="1" noChangeArrowheads="1"/>
          </p:cNvSpPr>
          <p:nvPr/>
        </p:nvSpPr>
        <p:spPr bwMode="auto">
          <a:xfrm>
            <a:off x="0" y="4325005"/>
            <a:ext cx="9144000" cy="2535237"/>
          </a:xfrm>
          <a:prstGeom prst="rect">
            <a:avLst/>
          </a:prstGeom>
          <a:pattFill prst="lgConfetti">
            <a:fgClr>
              <a:srgbClr val="542810"/>
            </a:fgClr>
            <a:bgClr>
              <a:srgbClr val="BC7D3E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062" tIns="46032" rIns="92062" bIns="46032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Verdana" pitchFamily="34" charset="0"/>
              <a:ea typeface="MS PGothic" pitchFamily="34" charset="-128"/>
            </a:endParaRPr>
          </a:p>
        </p:txBody>
      </p:sp>
      <p:sp>
        <p:nvSpPr>
          <p:cNvPr id="581635" name="Rectangle 2"/>
          <p:cNvSpPr>
            <a:spLocks noGrp="1" noChangeArrowheads="1"/>
          </p:cNvSpPr>
          <p:nvPr>
            <p:ph type="title"/>
          </p:nvPr>
        </p:nvSpPr>
        <p:spPr>
          <a:xfrm>
            <a:off x="247232" y="1646"/>
            <a:ext cx="8897055" cy="1235075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00FF"/>
                </a:solidFill>
              </a:rPr>
              <a:t>Diversity conduit for energy and nutrients</a:t>
            </a:r>
            <a:r>
              <a:rPr lang="en-US" sz="3600" dirty="0" smtClean="0"/>
              <a:t>.</a:t>
            </a:r>
          </a:p>
        </p:txBody>
      </p:sp>
      <p:pic>
        <p:nvPicPr>
          <p:cNvPr id="581636" name="Picture 7" descr="k5751-1i"/>
          <p:cNvPicPr>
            <a:picLocks noChangeAspect="1" noChangeArrowheads="1"/>
          </p:cNvPicPr>
          <p:nvPr/>
        </p:nvPicPr>
        <p:blipFill>
          <a:blip r:embed="rId3" cstate="screen">
            <a:lum bright="18000"/>
          </a:blip>
          <a:srcRect/>
          <a:stretch>
            <a:fillRect/>
          </a:stretch>
        </p:blipFill>
        <p:spPr bwMode="auto">
          <a:xfrm>
            <a:off x="3" y="1627244"/>
            <a:ext cx="4676422" cy="270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1637" name="Text Box 10"/>
          <p:cNvSpPr txBox="1">
            <a:spLocks noChangeArrowheads="1"/>
          </p:cNvSpPr>
          <p:nvPr/>
        </p:nvSpPr>
        <p:spPr bwMode="auto">
          <a:xfrm>
            <a:off x="3838222" y="4255091"/>
            <a:ext cx="2353733" cy="3693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7" tIns="45714" rIns="91427" bIns="45714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Verdana" pitchFamily="34" charset="0"/>
                <a:ea typeface="MS PGothic" pitchFamily="34" charset="-128"/>
              </a:rPr>
              <a:t>Soil Surface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7224892" y="4495801"/>
            <a:ext cx="1738489" cy="1879600"/>
            <a:chOff x="5128" y="2808"/>
            <a:chExt cx="1232" cy="1184"/>
          </a:xfrm>
        </p:grpSpPr>
        <p:sp>
          <p:nvSpPr>
            <p:cNvPr id="581649" name="AutoShape 12"/>
            <p:cNvSpPr>
              <a:spLocks noChangeArrowheads="1"/>
            </p:cNvSpPr>
            <p:nvPr/>
          </p:nvSpPr>
          <p:spPr bwMode="auto">
            <a:xfrm>
              <a:off x="5128" y="2808"/>
              <a:ext cx="1232" cy="1184"/>
            </a:xfrm>
            <a:prstGeom prst="wedgeRectCallout">
              <a:avLst>
                <a:gd name="adj1" fmla="val -43750"/>
                <a:gd name="adj2" fmla="val 7000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  <p:pic>
          <p:nvPicPr>
            <p:cNvPr id="581650" name="Picture 6" descr="P14-060827-a001"/>
            <p:cNvPicPr>
              <a:picLocks noChangeAspect="1" noChangeArrowheads="1"/>
            </p:cNvPicPr>
            <p:nvPr/>
          </p:nvPicPr>
          <p:blipFill>
            <a:blip r:embed="rId4" cstate="screen">
              <a:lum bright="6000"/>
            </a:blip>
            <a:srcRect/>
            <a:stretch>
              <a:fillRect/>
            </a:stretch>
          </p:blipFill>
          <p:spPr bwMode="auto">
            <a:xfrm>
              <a:off x="5128" y="2816"/>
              <a:ext cx="1208" cy="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4696178" y="1612900"/>
            <a:ext cx="4447822" cy="4914900"/>
            <a:chOff x="3328" y="928"/>
            <a:chExt cx="3152" cy="3184"/>
          </a:xfrm>
        </p:grpSpPr>
        <p:pic>
          <p:nvPicPr>
            <p:cNvPr id="581646" name="Picture 8" descr="k2958-2"/>
            <p:cNvPicPr>
              <a:picLocks noChangeAspect="1" noChangeArrowheads="1"/>
            </p:cNvPicPr>
            <p:nvPr/>
          </p:nvPicPr>
          <p:blipFill>
            <a:blip r:embed="rId5" cstate="screen">
              <a:lum bright="18000"/>
            </a:blip>
            <a:srcRect/>
            <a:stretch>
              <a:fillRect/>
            </a:stretch>
          </p:blipFill>
          <p:spPr bwMode="auto">
            <a:xfrm>
              <a:off x="3328" y="928"/>
              <a:ext cx="3152" cy="1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1647" name="AutoShape 13"/>
            <p:cNvSpPr>
              <a:spLocks noChangeArrowheads="1"/>
            </p:cNvSpPr>
            <p:nvPr/>
          </p:nvSpPr>
          <p:spPr bwMode="auto">
            <a:xfrm>
              <a:off x="3480" y="2928"/>
              <a:ext cx="1274" cy="1184"/>
            </a:xfrm>
            <a:prstGeom prst="wedgeRectCallout">
              <a:avLst>
                <a:gd name="adj1" fmla="val -43958"/>
                <a:gd name="adj2" fmla="val 70019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  <p:pic>
          <p:nvPicPr>
            <p:cNvPr id="581648" name="Picture 4" descr="180px-Aspergillus"/>
            <p:cNvPicPr>
              <a:picLocks noChangeAspect="1" noChangeArrowheads="1"/>
            </p:cNvPicPr>
            <p:nvPr/>
          </p:nvPicPr>
          <p:blipFill>
            <a:blip r:embed="rId6" cstate="screen">
              <a:lum bright="6000"/>
            </a:blip>
            <a:srcRect/>
            <a:stretch>
              <a:fillRect/>
            </a:stretch>
          </p:blipFill>
          <p:spPr bwMode="auto">
            <a:xfrm>
              <a:off x="3437" y="2938"/>
              <a:ext cx="1293" cy="1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62844" y="4445001"/>
            <a:ext cx="1738489" cy="1879600"/>
            <a:chOff x="496" y="2736"/>
            <a:chExt cx="1232" cy="1184"/>
          </a:xfrm>
        </p:grpSpPr>
        <p:sp>
          <p:nvSpPr>
            <p:cNvPr id="581644" name="AutoShape 14"/>
            <p:cNvSpPr>
              <a:spLocks noChangeArrowheads="1"/>
            </p:cNvSpPr>
            <p:nvPr/>
          </p:nvSpPr>
          <p:spPr bwMode="auto">
            <a:xfrm>
              <a:off x="496" y="2736"/>
              <a:ext cx="1232" cy="1184"/>
            </a:xfrm>
            <a:prstGeom prst="wedgeRectCallout">
              <a:avLst>
                <a:gd name="adj1" fmla="val -43750"/>
                <a:gd name="adj2" fmla="val 7000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  <p:pic>
          <p:nvPicPr>
            <p:cNvPr id="581645" name="Picture 5" descr="mini"/>
            <p:cNvPicPr>
              <a:picLocks noChangeAspect="1" noChangeArrowheads="1"/>
            </p:cNvPicPr>
            <p:nvPr/>
          </p:nvPicPr>
          <p:blipFill>
            <a:blip r:embed="rId7" cstate="screen">
              <a:lum bright="6000"/>
            </a:blip>
            <a:srcRect/>
            <a:stretch>
              <a:fillRect/>
            </a:stretch>
          </p:blipFill>
          <p:spPr bwMode="auto">
            <a:xfrm>
              <a:off x="506" y="2740"/>
              <a:ext cx="1205" cy="1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630316" y="4597400"/>
            <a:ext cx="1738489" cy="1879600"/>
            <a:chOff x="2232" y="2808"/>
            <a:chExt cx="1232" cy="1184"/>
          </a:xfrm>
        </p:grpSpPr>
        <p:sp>
          <p:nvSpPr>
            <p:cNvPr id="581642" name="AutoShape 15"/>
            <p:cNvSpPr>
              <a:spLocks noChangeArrowheads="1"/>
            </p:cNvSpPr>
            <p:nvPr/>
          </p:nvSpPr>
          <p:spPr bwMode="auto">
            <a:xfrm>
              <a:off x="2232" y="2808"/>
              <a:ext cx="1232" cy="1184"/>
            </a:xfrm>
            <a:prstGeom prst="wedgeRectCallout">
              <a:avLst>
                <a:gd name="adj1" fmla="val -43750"/>
                <a:gd name="adj2" fmla="val 7000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Verdana" pitchFamily="34" charset="0"/>
                <a:ea typeface="MS PGothic" pitchFamily="34" charset="-128"/>
              </a:endParaRPr>
            </a:p>
          </p:txBody>
        </p:sp>
        <p:pic>
          <p:nvPicPr>
            <p:cNvPr id="581643" name="Picture 3" descr="Acrobeles2"/>
            <p:cNvPicPr>
              <a:picLocks noChangeAspect="1" noChangeArrowheads="1"/>
            </p:cNvPicPr>
            <p:nvPr/>
          </p:nvPicPr>
          <p:blipFill>
            <a:blip r:embed="rId8" cstate="screen">
              <a:lum brigh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" y="2841"/>
              <a:ext cx="1144" cy="1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18" descr="NC crimson clover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483556" y="1574800"/>
            <a:ext cx="333022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23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84" y="-76200"/>
            <a:ext cx="8127999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57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161925" y="547691"/>
          <a:ext cx="8820151" cy="57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6305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DSCN7924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5257897" y="1830"/>
            <a:ext cx="2318237" cy="5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0000"/>
                </a:solidFill>
                <a:latin typeface="Arial Rounded MT Bold" pitchFamily="34" charset="0"/>
                <a:ea typeface="MS PGothic"/>
                <a:cs typeface="Arial" charset="0"/>
              </a:rPr>
              <a:t>12 species</a:t>
            </a:r>
          </a:p>
        </p:txBody>
      </p:sp>
    </p:spTree>
    <p:extLst>
      <p:ext uri="{BB962C8B-B14F-4D97-AF65-F5344CB8AC3E}">
        <p14:creationId xmlns:p14="http://schemas.microsoft.com/office/powerpoint/2010/main" val="3334718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59093" y="763442"/>
            <a:ext cx="1698283" cy="523208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white"/>
                </a:solidFill>
                <a:latin typeface="Verdana" pitchFamily="34" charset="0"/>
                <a:ea typeface="MS PGothic"/>
              </a:rPr>
              <a:t>Study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9508" y="408911"/>
            <a:ext cx="6281804" cy="830985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Verdana" pitchFamily="34" charset="0"/>
                <a:ea typeface="MS PGothic"/>
              </a:rPr>
              <a:t>All Plots Harvested October 18, 2011</a:t>
            </a:r>
          </a:p>
        </p:txBody>
      </p:sp>
      <p:pic>
        <p:nvPicPr>
          <p:cNvPr id="6" name="Picture 5" descr="CCS Steve Four Plots Overall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9606" y="2477716"/>
            <a:ext cx="8494492" cy="2962886"/>
          </a:xfrm>
          <a:prstGeom prst="rect">
            <a:avLst/>
          </a:prstGeom>
          <a:effectLst>
            <a:outerShdw blurRad="254000" dir="2700000">
              <a:srgbClr val="000000">
                <a:alpha val="6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70195" y="1658561"/>
            <a:ext cx="7884338" cy="830985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Verdana" pitchFamily="34" charset="0"/>
                <a:ea typeface="MS PGothic"/>
              </a:rPr>
              <a:t>190  bu/ac corn grown with zero N input at planting</a:t>
            </a:r>
          </a:p>
        </p:txBody>
      </p:sp>
    </p:spTree>
    <p:extLst>
      <p:ext uri="{BB962C8B-B14F-4D97-AF65-F5344CB8AC3E}">
        <p14:creationId xmlns:p14="http://schemas.microsoft.com/office/powerpoint/2010/main" val="98569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C:N Ratio for Various Crops</a:t>
            </a:r>
            <a:endParaRPr lang="en-US" sz="3600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8" y="1143000"/>
            <a:ext cx="5005295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24600" y="1066800"/>
            <a:ext cx="2667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Rye 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High C:N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Ties up N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Compounds problem following another high C:N crop</a:t>
            </a:r>
          </a:p>
          <a:p>
            <a:pPr lvl="1">
              <a:buFont typeface="Arial" pitchFamily="34" charset="0"/>
              <a:buChar char="•"/>
            </a:pPr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Hairy Vetch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Low C:N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Release lots of N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Decomposes Fast</a:t>
            </a:r>
          </a:p>
          <a:p>
            <a:pPr lvl="1">
              <a:buFont typeface="Arial" pitchFamily="34" charset="0"/>
              <a:buChar char="•"/>
            </a:pPr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Rye &amp; Hairy Vetch Mix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Balance C:N ratio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Control decomposition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omic Sans MS" pitchFamily="66" charset="0"/>
              </a:rPr>
              <a:t>Ideal cover crop mix</a:t>
            </a:r>
          </a:p>
        </p:txBody>
      </p:sp>
    </p:spTree>
    <p:extLst>
      <p:ext uri="{BB962C8B-B14F-4D97-AF65-F5344CB8AC3E}">
        <p14:creationId xmlns:p14="http://schemas.microsoft.com/office/powerpoint/2010/main" val="806656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Nutrient Cycling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en-US" sz="3600" i="1" smtClean="0"/>
              <a:t>Carbon/Nitrogen Ratios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2296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Soil Microorganisms, Bacteria *               5/1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SOM, </a:t>
            </a:r>
            <a:r>
              <a:rPr lang="en-US" sz="2800" dirty="0" err="1" smtClean="0"/>
              <a:t>Mollisol</a:t>
            </a:r>
            <a:r>
              <a:rPr lang="en-US" sz="2800" dirty="0" smtClean="0"/>
              <a:t> </a:t>
            </a:r>
            <a:r>
              <a:rPr lang="en-US" sz="2800" dirty="0" err="1" smtClean="0"/>
              <a:t>Ap</a:t>
            </a:r>
            <a:r>
              <a:rPr lang="en-US" sz="2800" dirty="0" smtClean="0"/>
              <a:t> horizon  *                   11/1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Rotted barnyard manure   *                   20/1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Mature Alfalfa Hay *                                25/1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Protozoa **                                               30/1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Corn Stover   *                                          57/1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Wheat Straw  *                                         80/1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Newspaper  *                                          120/1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Deciduous Wood **                               300/1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dirty="0" smtClean="0"/>
              <a:t>Source</a:t>
            </a:r>
            <a:r>
              <a:rPr lang="en-US" sz="1600" dirty="0" smtClean="0"/>
              <a:t>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600" dirty="0" smtClean="0"/>
              <a:t>  *The Nature and Properties of Soils, fourteenth Edition.                     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dirty="0" smtClean="0"/>
              <a:t>   DR. </a:t>
            </a:r>
            <a:r>
              <a:rPr lang="en-US" sz="1800" dirty="0" err="1" smtClean="0"/>
              <a:t>Nyle</a:t>
            </a:r>
            <a:r>
              <a:rPr lang="en-US" sz="1800" dirty="0" smtClean="0"/>
              <a:t> C. Brady and DR. Ray R. Weil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dirty="0" smtClean="0"/>
              <a:t>** DR. Elaine R. Ingham, Soil Food Web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28910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Cover Crop Characteristics</a:t>
            </a:r>
            <a:endParaRPr lang="en-US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43200" y="1371603"/>
            <a:ext cx="4141888" cy="515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42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Bary\my pictures\cover crops\2003-2004\29oct03\DSCN1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\\Bary\my pictures\cover crops\2003-2004\29oct03\DSCN1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433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329410" y="1495425"/>
            <a:ext cx="4830168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4B0512"/>
                </a:solidFill>
                <a:latin typeface="Comic Sans MS" pitchFamily="66" charset="0"/>
              </a:rPr>
              <a:t>Hairy vetch planted into</a:t>
            </a:r>
          </a:p>
          <a:p>
            <a:pPr algn="ctr"/>
            <a:r>
              <a:rPr lang="en-US" sz="3200" dirty="0">
                <a:solidFill>
                  <a:srgbClr val="4B0512"/>
                </a:solidFill>
                <a:latin typeface="Comic Sans MS" pitchFamily="66" charset="0"/>
              </a:rPr>
              <a:t>corn July 17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4284960" y="4741863"/>
            <a:ext cx="4830168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4B0512"/>
                </a:solidFill>
                <a:latin typeface="Comic Sans MS" pitchFamily="66" charset="0"/>
              </a:rPr>
              <a:t>Hairy vetch planted into</a:t>
            </a:r>
          </a:p>
          <a:p>
            <a:pPr algn="ctr"/>
            <a:r>
              <a:rPr lang="en-US" sz="3200" dirty="0">
                <a:solidFill>
                  <a:srgbClr val="4B0512"/>
                </a:solidFill>
                <a:latin typeface="Comic Sans MS" pitchFamily="66" charset="0"/>
              </a:rPr>
              <a:t>bean June 29</a:t>
            </a:r>
          </a:p>
        </p:txBody>
      </p:sp>
      <p:sp>
        <p:nvSpPr>
          <p:cNvPr id="8" name="Rectangle 7"/>
          <p:cNvSpPr/>
          <p:nvPr/>
        </p:nvSpPr>
        <p:spPr>
          <a:xfrm>
            <a:off x="31" y="3124200"/>
            <a:ext cx="4391025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463" name="Title 7"/>
          <p:cNvSpPr>
            <a:spLocks noGrp="1"/>
          </p:cNvSpPr>
          <p:nvPr>
            <p:ph type="title"/>
          </p:nvPr>
        </p:nvSpPr>
        <p:spPr bwMode="auto">
          <a:xfrm>
            <a:off x="4972072" y="161925"/>
            <a:ext cx="3076575" cy="1295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 smtClean="0">
                <a:ea typeface="Times New Roman" charset="0"/>
                <a:cs typeface="Arial" charset="0"/>
              </a:rPr>
              <a:t>Hairy vetch</a:t>
            </a:r>
            <a:br>
              <a:rPr lang="en-US" dirty="0" smtClean="0">
                <a:ea typeface="Times New Roman" charset="0"/>
                <a:cs typeface="Arial" charset="0"/>
              </a:rPr>
            </a:br>
            <a:r>
              <a:rPr lang="en-US" sz="2800" dirty="0" smtClean="0">
                <a:ea typeface="Times New Roman" charset="0"/>
                <a:cs typeface="Arial" charset="0"/>
              </a:rPr>
              <a:t>good fall growth</a:t>
            </a:r>
          </a:p>
        </p:txBody>
      </p:sp>
      <p:sp>
        <p:nvSpPr>
          <p:cNvPr id="19464" name="Text Box 7"/>
          <p:cNvSpPr txBox="1">
            <a:spLocks noChangeArrowheads="1"/>
          </p:cNvSpPr>
          <p:nvPr/>
        </p:nvSpPr>
        <p:spPr bwMode="auto">
          <a:xfrm>
            <a:off x="349270" y="3248027"/>
            <a:ext cx="4065537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omic Sans MS" pitchFamily="66" charset="0"/>
              </a:rPr>
              <a:t>Photos 29 Oct 2003</a:t>
            </a:r>
          </a:p>
        </p:txBody>
      </p:sp>
    </p:spTree>
    <p:extLst>
      <p:ext uri="{BB962C8B-B14F-4D97-AF65-F5344CB8AC3E}">
        <p14:creationId xmlns:p14="http://schemas.microsoft.com/office/powerpoint/2010/main" val="15626002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b="1">
                <a:latin typeface="Tahoma" charset="0"/>
              </a:rPr>
              <a:t>Fall Biomass Data</a:t>
            </a:r>
          </a:p>
        </p:txBody>
      </p:sp>
      <p:pic>
        <p:nvPicPr>
          <p:cNvPr id="18435" name="Picture 3" descr="cmeglogo l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5867504"/>
            <a:ext cx="2057400" cy="656303"/>
          </a:xfrm>
          <a:prstGeom prst="rect">
            <a:avLst/>
          </a:prstGeom>
          <a:noFill/>
        </p:spPr>
      </p:pic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152400" y="9906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781803" y="1828800"/>
            <a:ext cx="197802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600">
                <a:solidFill>
                  <a:prstClr val="black"/>
                </a:solidFill>
              </a:rPr>
              <a:t>  Lose 50% to 80% of fall growth potential with a 1 month planting delay</a:t>
            </a:r>
          </a:p>
          <a:p>
            <a:pPr>
              <a:buFontTx/>
              <a:buChar char="•"/>
            </a:pPr>
            <a:endParaRPr lang="en-US" sz="1600">
              <a:solidFill>
                <a:prstClr val="black"/>
              </a:solidFill>
            </a:endParaRPr>
          </a:p>
          <a:p>
            <a:pPr>
              <a:buFontTx/>
              <a:buChar char="•"/>
            </a:pPr>
            <a:r>
              <a:rPr lang="en-US" sz="1600">
                <a:solidFill>
                  <a:prstClr val="black"/>
                </a:solidFill>
              </a:rPr>
              <a:t>  Later planting defers growth potential to spring</a:t>
            </a:r>
          </a:p>
          <a:p>
            <a:pPr>
              <a:buFontTx/>
              <a:buChar char="•"/>
            </a:pPr>
            <a:endParaRPr lang="en-US" sz="1600">
              <a:solidFill>
                <a:prstClr val="black"/>
              </a:solidFill>
            </a:endParaRPr>
          </a:p>
          <a:p>
            <a:pPr>
              <a:buFontTx/>
              <a:buChar char="•"/>
            </a:pPr>
            <a:r>
              <a:rPr lang="en-US" sz="1600">
                <a:solidFill>
                  <a:prstClr val="black"/>
                </a:solidFill>
              </a:rPr>
              <a:t>  Rye is the least impacted by a later planting date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54063" y="1143001"/>
            <a:ext cx="63653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u="sng">
                <a:solidFill>
                  <a:prstClr val="black"/>
                </a:solidFill>
              </a:rPr>
              <a:t>Dry Matter of Both Planting Dates Measured in November</a:t>
            </a: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 cstate="print"/>
          <a:srcRect t="9380"/>
          <a:stretch>
            <a:fillRect/>
          </a:stretch>
        </p:blipFill>
        <p:spPr bwMode="auto">
          <a:xfrm>
            <a:off x="24" y="1585681"/>
            <a:ext cx="6734175" cy="52723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592720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5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20" y="1143000"/>
            <a:ext cx="6682399" cy="4953000"/>
          </a:xfrm>
          <a:prstGeom prst="rect">
            <a:avLst/>
          </a:prstGeom>
          <a:noFill/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b="1">
                <a:latin typeface="Tahoma" charset="0"/>
              </a:rPr>
              <a:t>Spring Biomass Data</a:t>
            </a:r>
          </a:p>
        </p:txBody>
      </p:sp>
      <p:pic>
        <p:nvPicPr>
          <p:cNvPr id="19459" name="Picture 3" descr="cmeglogo lo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22" y="5867504"/>
            <a:ext cx="2657475" cy="847725"/>
          </a:xfrm>
          <a:prstGeom prst="rect">
            <a:avLst/>
          </a:prstGeom>
          <a:noFill/>
        </p:spPr>
      </p:pic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52400" y="9906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3810000" y="4114800"/>
            <a:ext cx="304800" cy="685800"/>
          </a:xfrm>
          <a:prstGeom prst="rect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76" name="Rectangle 20"/>
          <p:cNvSpPr>
            <a:spLocks noChangeArrowheads="1"/>
          </p:cNvSpPr>
          <p:nvPr/>
        </p:nvSpPr>
        <p:spPr bwMode="auto">
          <a:xfrm>
            <a:off x="4267200" y="4495800"/>
            <a:ext cx="304800" cy="685800"/>
          </a:xfrm>
          <a:prstGeom prst="rect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4724400" y="4876800"/>
            <a:ext cx="304800" cy="685800"/>
          </a:xfrm>
          <a:prstGeom prst="rect">
            <a:avLst/>
          </a:prstGeom>
          <a:solidFill>
            <a:srgbClr val="FF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5181600" y="4495800"/>
            <a:ext cx="304800" cy="457200"/>
          </a:xfrm>
          <a:prstGeom prst="rect">
            <a:avLst/>
          </a:prstGeom>
          <a:solidFill>
            <a:srgbClr val="FF00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79" name="Rectangle 23"/>
          <p:cNvSpPr>
            <a:spLocks noChangeArrowheads="1"/>
          </p:cNvSpPr>
          <p:nvPr/>
        </p:nvSpPr>
        <p:spPr bwMode="auto">
          <a:xfrm>
            <a:off x="5638800" y="4114800"/>
            <a:ext cx="304800" cy="762000"/>
          </a:xfrm>
          <a:prstGeom prst="rect">
            <a:avLst/>
          </a:prstGeom>
          <a:solidFill>
            <a:srgbClr val="FF00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6096000" y="4114800"/>
            <a:ext cx="304800" cy="381000"/>
          </a:xfrm>
          <a:prstGeom prst="rect">
            <a:avLst/>
          </a:prstGeom>
          <a:solidFill>
            <a:srgbClr val="FF00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81" name="Rectangle 25"/>
          <p:cNvSpPr>
            <a:spLocks noChangeArrowheads="1"/>
          </p:cNvSpPr>
          <p:nvPr/>
        </p:nvSpPr>
        <p:spPr bwMode="auto">
          <a:xfrm>
            <a:off x="1524000" y="4114800"/>
            <a:ext cx="304800" cy="304800"/>
          </a:xfrm>
          <a:prstGeom prst="rect">
            <a:avLst/>
          </a:prstGeom>
          <a:solidFill>
            <a:srgbClr val="00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1981200" y="4114800"/>
            <a:ext cx="304800" cy="304800"/>
          </a:xfrm>
          <a:prstGeom prst="rect">
            <a:avLst/>
          </a:prstGeom>
          <a:solidFill>
            <a:srgbClr val="00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83" name="Rectangle 27"/>
          <p:cNvSpPr>
            <a:spLocks noChangeArrowheads="1"/>
          </p:cNvSpPr>
          <p:nvPr/>
        </p:nvSpPr>
        <p:spPr bwMode="auto">
          <a:xfrm>
            <a:off x="2438400" y="4114800"/>
            <a:ext cx="304800" cy="533400"/>
          </a:xfrm>
          <a:prstGeom prst="rect">
            <a:avLst/>
          </a:prstGeom>
          <a:solidFill>
            <a:srgbClr val="00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2895600" y="4648200"/>
            <a:ext cx="304800" cy="304800"/>
          </a:xfrm>
          <a:prstGeom prst="rect">
            <a:avLst/>
          </a:prstGeom>
          <a:solidFill>
            <a:srgbClr val="00FF00">
              <a:alpha val="53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6781800" y="1219201"/>
            <a:ext cx="2209800" cy="1477328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Rye and triticale containing mixtures were least impacted by a later planting date</a:t>
            </a:r>
          </a:p>
        </p:txBody>
      </p:sp>
      <p:sp>
        <p:nvSpPr>
          <p:cNvPr id="19486" name="Text Box 30"/>
          <p:cNvSpPr txBox="1">
            <a:spLocks noChangeArrowheads="1"/>
          </p:cNvSpPr>
          <p:nvPr/>
        </p:nvSpPr>
        <p:spPr bwMode="auto">
          <a:xfrm>
            <a:off x="6781800" y="2743253"/>
            <a:ext cx="2209800" cy="147732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Ryegrass containing mixtures were moderately  impacted by a later planting date</a:t>
            </a:r>
          </a:p>
        </p:txBody>
      </p:sp>
      <p:sp>
        <p:nvSpPr>
          <p:cNvPr id="19487" name="Text Box 31"/>
          <p:cNvSpPr txBox="1">
            <a:spLocks noChangeArrowheads="1"/>
          </p:cNvSpPr>
          <p:nvPr/>
        </p:nvSpPr>
        <p:spPr bwMode="auto">
          <a:xfrm>
            <a:off x="6781800" y="4267253"/>
            <a:ext cx="2209800" cy="147732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Legumes w/ no spring growing companions were heavily impacted by a later planting date</a:t>
            </a:r>
          </a:p>
        </p:txBody>
      </p:sp>
    </p:spTree>
    <p:extLst>
      <p:ext uri="{BB962C8B-B14F-4D97-AF65-F5344CB8AC3E}">
        <p14:creationId xmlns:p14="http://schemas.microsoft.com/office/powerpoint/2010/main" val="21061885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0" grpId="0" animBg="1"/>
      <p:bldP spid="19476" grpId="0" animBg="1"/>
      <p:bldP spid="19477" grpId="0" animBg="1"/>
      <p:bldP spid="19478" grpId="0" animBg="1"/>
      <p:bldP spid="19479" grpId="0" animBg="1"/>
      <p:bldP spid="19480" grpId="0" animBg="1"/>
      <p:bldP spid="19481" grpId="0" animBg="1"/>
      <p:bldP spid="19482" grpId="0" animBg="1"/>
      <p:bldP spid="19483" grpId="0" animBg="1"/>
      <p:bldP spid="19484" grpId="0" animBg="1"/>
      <p:bldP spid="19485" grpId="0" animBg="1"/>
      <p:bldP spid="19486" grpId="0" animBg="1"/>
      <p:bldP spid="1948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Soil Food Web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7892" name="Picture 4" descr="A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361950"/>
            <a:ext cx="9429750" cy="758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3" name="Text Box 5"/>
          <p:cNvSpPr txBox="1">
            <a:spLocks noChangeArrowheads="1"/>
          </p:cNvSpPr>
          <p:nvPr/>
        </p:nvSpPr>
        <p:spPr bwMode="auto">
          <a:xfrm>
            <a:off x="3048000" y="381002"/>
            <a:ext cx="2667000" cy="519113"/>
          </a:xfrm>
          <a:prstGeom prst="rect">
            <a:avLst/>
          </a:prstGeom>
          <a:solidFill>
            <a:srgbClr val="99CC00">
              <a:alpha val="3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4F81B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Is complex</a:t>
            </a:r>
          </a:p>
        </p:txBody>
      </p:sp>
      <p:pic>
        <p:nvPicPr>
          <p:cNvPr id="304134" name="Picture 6" descr="Nardi_20_pyram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4572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5" name="Text Box 7"/>
          <p:cNvSpPr txBox="1">
            <a:spLocks noChangeArrowheads="1"/>
          </p:cNvSpPr>
          <p:nvPr/>
        </p:nvSpPr>
        <p:spPr bwMode="auto">
          <a:xfrm>
            <a:off x="7543800" y="6172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04136" name="Text Box 8"/>
          <p:cNvSpPr txBox="1">
            <a:spLocks noChangeArrowheads="1"/>
          </p:cNvSpPr>
          <p:nvPr/>
        </p:nvSpPr>
        <p:spPr bwMode="auto">
          <a:xfrm>
            <a:off x="7848600" y="6400800"/>
            <a:ext cx="1143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Dr. Nardi</a:t>
            </a:r>
          </a:p>
        </p:txBody>
      </p:sp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4648200" y="10668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04138" name="Text Box 10"/>
          <p:cNvSpPr txBox="1">
            <a:spLocks noChangeArrowheads="1"/>
          </p:cNvSpPr>
          <p:nvPr/>
        </p:nvSpPr>
        <p:spPr bwMode="auto">
          <a:xfrm>
            <a:off x="4572000" y="1143000"/>
            <a:ext cx="457200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Every trophic level must function for the soil food web to function!</a:t>
            </a:r>
          </a:p>
        </p:txBody>
      </p:sp>
    </p:spTree>
    <p:extLst>
      <p:ext uri="{BB962C8B-B14F-4D97-AF65-F5344CB8AC3E}">
        <p14:creationId xmlns:p14="http://schemas.microsoft.com/office/powerpoint/2010/main" val="166365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3" grpId="0" animBg="1"/>
      <p:bldP spid="304136" grpId="0"/>
      <p:bldP spid="30413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C:\Documents and Settings\david.lamm\My Documents\David.Lamm\cover crops\KY aerial seeding photo's\Aerial Cover Crop Seeding 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4419600" cy="3314578"/>
          </a:xfrm>
          <a:prstGeom prst="roundRect">
            <a:avLst>
              <a:gd name="adj" fmla="val 16667"/>
            </a:avLst>
          </a:prstGeom>
          <a:ln>
            <a:solidFill>
              <a:srgbClr val="0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563" name="Picture 3" descr="C:\Documents and Settings\david.lamm\My Documents\David.Lamm\cover crops\KY aerial seeding photo's\Aerial Cover Crop after harv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276600"/>
            <a:ext cx="4165600" cy="3124200"/>
          </a:xfrm>
          <a:prstGeom prst="roundRect">
            <a:avLst>
              <a:gd name="adj" fmla="val 16667"/>
            </a:avLst>
          </a:prstGeom>
          <a:ln>
            <a:solidFill>
              <a:srgbClr val="0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410200" y="11430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omic Sans MS" pitchFamily="66" charset="0"/>
              </a:rPr>
              <a:t>Aerial Seeding</a:t>
            </a:r>
          </a:p>
        </p:txBody>
      </p:sp>
    </p:spTree>
    <p:extLst>
      <p:ext uri="{BB962C8B-B14F-4D97-AF65-F5344CB8AC3E}">
        <p14:creationId xmlns:p14="http://schemas.microsoft.com/office/powerpoint/2010/main" val="155894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C:\Documents and Settings\david.lamm\My Documents\David.Lamm\Pictures\Groff CC field day\Steve Groff CC field day 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371600"/>
            <a:ext cx="7543800" cy="5029200"/>
          </a:xfrm>
          <a:prstGeom prst="roundRect">
            <a:avLst>
              <a:gd name="adj" fmla="val 16667"/>
            </a:avLst>
          </a:prstGeom>
          <a:ln>
            <a:solidFill>
              <a:srgbClr val="0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Penn State Cover Crop Seeder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46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733800"/>
            <a:ext cx="5105400" cy="3124200"/>
          </a:xfrm>
          <a:prstGeom prst="roundRect">
            <a:avLst>
              <a:gd name="adj" fmla="val 16667"/>
            </a:avLst>
          </a:prstGeom>
          <a:ln>
            <a:solidFill>
              <a:srgbClr val="0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4114800"/>
          </a:xfrm>
          <a:prstGeom prst="roundRect">
            <a:avLst>
              <a:gd name="adj" fmla="val 16667"/>
            </a:avLst>
          </a:prstGeom>
          <a:ln>
            <a:solidFill>
              <a:srgbClr val="0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48400" y="103546"/>
            <a:ext cx="2895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omic Sans MS" pitchFamily="66" charset="0"/>
              </a:rPr>
              <a:t>Seed cover crops into corn &amp; b</a:t>
            </a:r>
            <a:r>
              <a:rPr lang="en-US" sz="2200" b="1" dirty="0">
                <a:solidFill>
                  <a:srgbClr val="000000"/>
                </a:solidFill>
                <a:latin typeface="Comic Sans MS" pitchFamily="66" charset="0"/>
              </a:rPr>
              <a:t>eans 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omic Sans MS" pitchFamily="66" charset="0"/>
              </a:rPr>
              <a:t>Uses a </a:t>
            </a:r>
            <a:r>
              <a:rPr lang="en-US" sz="2200" dirty="0" err="1">
                <a:solidFill>
                  <a:srgbClr val="000000"/>
                </a:solidFill>
                <a:latin typeface="Comic Sans MS" pitchFamily="66" charset="0"/>
              </a:rPr>
              <a:t>Hagie</a:t>
            </a:r>
            <a:r>
              <a:rPr lang="en-US" sz="2200" dirty="0">
                <a:solidFill>
                  <a:srgbClr val="000000"/>
                </a:solidFill>
                <a:latin typeface="Comic Sans MS" pitchFamily="66" charset="0"/>
              </a:rPr>
              <a:t> STS 12 with a Gandy Orbit Air seed box. 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omic Sans MS" pitchFamily="66" charset="0"/>
              </a:rPr>
              <a:t>Covers 90 feet / 36 rows and the hopper holds 65 bu. </a:t>
            </a:r>
            <a:r>
              <a:rPr lang="en-US" sz="2200" dirty="0">
                <a:solidFill>
                  <a:srgbClr val="000000"/>
                </a:solidFill>
              </a:rPr>
              <a:t>“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41" y="4267252"/>
            <a:ext cx="31403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omic Sans MS" pitchFamily="66" charset="0"/>
              </a:rPr>
              <a:t>Andy </a:t>
            </a:r>
            <a:r>
              <a:rPr lang="en-US" sz="3200" dirty="0" err="1">
                <a:solidFill>
                  <a:srgbClr val="000000"/>
                </a:solidFill>
                <a:latin typeface="Comic Sans MS" pitchFamily="66" charset="0"/>
              </a:rPr>
              <a:t>Ambriole’s</a:t>
            </a:r>
            <a:r>
              <a:rPr lang="en-US" sz="3200" dirty="0">
                <a:solidFill>
                  <a:srgbClr val="000000"/>
                </a:solidFill>
                <a:latin typeface="Comic Sans MS" pitchFamily="66" charset="0"/>
              </a:rPr>
              <a:t> Highboy air seeder</a:t>
            </a:r>
          </a:p>
        </p:txBody>
      </p:sp>
    </p:spTree>
    <p:extLst>
      <p:ext uri="{BB962C8B-B14F-4D97-AF65-F5344CB8AC3E}">
        <p14:creationId xmlns:p14="http://schemas.microsoft.com/office/powerpoint/2010/main" val="4154641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S:\East NTSC\photos\NC cover crop stanley county\NC cover crop stanley county 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7696200" cy="5130800"/>
          </a:xfrm>
          <a:prstGeom prst="roundRect">
            <a:avLst>
              <a:gd name="adj" fmla="val 16667"/>
            </a:avLst>
          </a:prstGeom>
          <a:ln>
            <a:solidFill>
              <a:srgbClr val="0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5438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Broadcast while defoliating cotton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1801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89648" y="1062951"/>
            <a:ext cx="6128038" cy="459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3370953"/>
            <a:ext cx="4403725" cy="330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0274" y="152400"/>
            <a:ext cx="43275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Soybeans 15 </a:t>
            </a:r>
            <a:r>
              <a:rPr lang="en-US" sz="2000" b="1" dirty="0" err="1">
                <a:solidFill>
                  <a:prstClr val="white"/>
                </a:solidFill>
              </a:rPr>
              <a:t>lb</a:t>
            </a:r>
            <a:r>
              <a:rPr lang="en-US" sz="2000" b="1" dirty="0">
                <a:solidFill>
                  <a:prstClr val="white"/>
                </a:solidFill>
              </a:rPr>
              <a:t> (Osage and Derry)</a:t>
            </a:r>
            <a:br>
              <a:rPr lang="en-US" sz="2000" b="1" dirty="0">
                <a:solidFill>
                  <a:prstClr val="white"/>
                </a:solidFill>
              </a:rPr>
            </a:br>
            <a:r>
              <a:rPr lang="en-US" sz="2000" b="1" dirty="0">
                <a:solidFill>
                  <a:prstClr val="white"/>
                </a:solidFill>
              </a:rPr>
              <a:t>Cow pea, 12 </a:t>
            </a:r>
            <a:r>
              <a:rPr lang="en-US" sz="2000" b="1" dirty="0" err="1">
                <a:solidFill>
                  <a:prstClr val="white"/>
                </a:solidFill>
              </a:rPr>
              <a:t>lbs</a:t>
            </a:r>
            <a:r>
              <a:rPr lang="en-US" sz="2000" b="1" dirty="0">
                <a:solidFill>
                  <a:prstClr val="white"/>
                </a:solidFill>
              </a:rPr>
              <a:t> (Chinese)</a:t>
            </a:r>
            <a:br>
              <a:rPr lang="en-US" sz="2000" b="1" dirty="0">
                <a:solidFill>
                  <a:prstClr val="white"/>
                </a:solidFill>
              </a:rPr>
            </a:br>
            <a:r>
              <a:rPr lang="en-US" sz="2000" b="1" dirty="0">
                <a:solidFill>
                  <a:prstClr val="white"/>
                </a:solidFill>
              </a:rPr>
              <a:t>Sorghum Sudan 8.5 </a:t>
            </a:r>
            <a:r>
              <a:rPr lang="en-US" sz="2000" b="1" dirty="0" err="1">
                <a:solidFill>
                  <a:prstClr val="white"/>
                </a:solidFill>
              </a:rPr>
              <a:t>lbs</a:t>
            </a:r>
            <a:r>
              <a:rPr lang="en-US" sz="2000" b="1" dirty="0">
                <a:solidFill>
                  <a:prstClr val="white"/>
                </a:solidFill>
              </a:rPr>
              <a:t>  </a:t>
            </a:r>
            <a:br>
              <a:rPr lang="en-US" sz="2000" b="1" dirty="0">
                <a:solidFill>
                  <a:prstClr val="white"/>
                </a:solidFill>
              </a:rPr>
            </a:br>
            <a:r>
              <a:rPr lang="en-US" sz="2000" b="1" dirty="0">
                <a:solidFill>
                  <a:prstClr val="white"/>
                </a:solidFill>
              </a:rPr>
              <a:t>Pearl Millet 5 </a:t>
            </a:r>
            <a:r>
              <a:rPr lang="en-US" sz="2000" b="1" dirty="0" err="1">
                <a:solidFill>
                  <a:prstClr val="white"/>
                </a:solidFill>
              </a:rPr>
              <a:t>lbs</a:t>
            </a:r>
            <a:r>
              <a:rPr lang="en-US" sz="2000" b="1" dirty="0">
                <a:solidFill>
                  <a:prstClr val="white"/>
                </a:solidFill>
              </a:rPr>
              <a:t> (</a:t>
            </a:r>
            <a:r>
              <a:rPr lang="en-US" sz="2000" b="1" dirty="0" err="1">
                <a:solidFill>
                  <a:prstClr val="white"/>
                </a:solidFill>
              </a:rPr>
              <a:t>NutriMil</a:t>
            </a:r>
            <a:r>
              <a:rPr lang="en-US" sz="2000" b="1" dirty="0">
                <a:solidFill>
                  <a:prstClr val="white"/>
                </a:solidFill>
              </a:rPr>
              <a:t>)</a:t>
            </a:r>
            <a:br>
              <a:rPr lang="en-US" sz="2000" b="1" dirty="0">
                <a:solidFill>
                  <a:prstClr val="white"/>
                </a:solidFill>
              </a:rPr>
            </a:br>
            <a:r>
              <a:rPr lang="en-US" sz="2000" b="1" dirty="0">
                <a:solidFill>
                  <a:prstClr val="white"/>
                </a:solidFill>
              </a:rPr>
              <a:t>Sunflower 4 </a:t>
            </a:r>
            <a:r>
              <a:rPr lang="en-US" sz="2000" b="1" dirty="0" err="1">
                <a:solidFill>
                  <a:prstClr val="white"/>
                </a:solidFill>
              </a:rPr>
              <a:t>lbs</a:t>
            </a:r>
            <a:r>
              <a:rPr lang="en-US" sz="2000" b="1" dirty="0">
                <a:solidFill>
                  <a:prstClr val="white"/>
                </a:solidFill>
              </a:rPr>
              <a:t> (</a:t>
            </a:r>
            <a:r>
              <a:rPr lang="en-US" sz="2000" b="1" dirty="0" err="1">
                <a:solidFill>
                  <a:prstClr val="white"/>
                </a:solidFill>
              </a:rPr>
              <a:t>Peredovik</a:t>
            </a:r>
            <a:r>
              <a:rPr lang="en-US" sz="2000" b="1" dirty="0">
                <a:solidFill>
                  <a:prstClr val="white"/>
                </a:solidFill>
              </a:rPr>
              <a:t> type)</a:t>
            </a:r>
            <a:br>
              <a:rPr lang="en-US" sz="2000" b="1" dirty="0">
                <a:solidFill>
                  <a:prstClr val="white"/>
                </a:solidFill>
              </a:rPr>
            </a:br>
            <a:r>
              <a:rPr lang="en-US" sz="2000" b="1" dirty="0" err="1">
                <a:solidFill>
                  <a:prstClr val="white"/>
                </a:solidFill>
              </a:rPr>
              <a:t>Graza</a:t>
            </a:r>
            <a:r>
              <a:rPr lang="en-US" sz="2000" b="1" dirty="0">
                <a:solidFill>
                  <a:prstClr val="white"/>
                </a:solidFill>
              </a:rPr>
              <a:t> Radish 2.5 </a:t>
            </a:r>
            <a:r>
              <a:rPr lang="en-US" sz="2000" b="1" dirty="0" err="1">
                <a:solidFill>
                  <a:prstClr val="white"/>
                </a:solidFill>
              </a:rPr>
              <a:t>lb</a:t>
            </a:r>
            <a:r>
              <a:rPr lang="en-US" sz="2000" b="1" dirty="0">
                <a:solidFill>
                  <a:prstClr val="white"/>
                </a:solidFill>
              </a:rPr>
              <a:t/>
            </a:r>
            <a:br>
              <a:rPr lang="en-US" sz="2000" b="1" dirty="0">
                <a:solidFill>
                  <a:prstClr val="white"/>
                </a:solidFill>
              </a:rPr>
            </a:br>
            <a:r>
              <a:rPr lang="en-US" sz="2000" b="1" dirty="0" err="1">
                <a:solidFill>
                  <a:prstClr val="white"/>
                </a:solidFill>
              </a:rPr>
              <a:t>Burkank</a:t>
            </a:r>
            <a:r>
              <a:rPr lang="en-US" sz="2000" b="1" dirty="0">
                <a:solidFill>
                  <a:prstClr val="white"/>
                </a:solidFill>
              </a:rPr>
              <a:t> Turnip 1.5 </a:t>
            </a:r>
            <a:r>
              <a:rPr lang="en-US" sz="2000" b="1" dirty="0" err="1">
                <a:solidFill>
                  <a:prstClr val="white"/>
                </a:solidFill>
              </a:rPr>
              <a:t>lb</a:t>
            </a:r>
            <a:r>
              <a:rPr lang="en-US" sz="2000" b="1" dirty="0">
                <a:solidFill>
                  <a:prstClr val="white"/>
                </a:solidFill>
              </a:rPr>
              <a:t/>
            </a:r>
            <a:br>
              <a:rPr lang="en-US" sz="2000" b="1" dirty="0">
                <a:solidFill>
                  <a:prstClr val="white"/>
                </a:solidFill>
              </a:rPr>
            </a:br>
            <a:r>
              <a:rPr lang="en-US" sz="2000" b="1" dirty="0">
                <a:solidFill>
                  <a:prstClr val="white"/>
                </a:solidFill>
              </a:rPr>
              <a:t>T-Raptor Hybrid Brassica 1.5 </a:t>
            </a:r>
            <a:r>
              <a:rPr lang="en-US" sz="2000" b="1" dirty="0" err="1">
                <a:solidFill>
                  <a:prstClr val="white"/>
                </a:solidFill>
              </a:rPr>
              <a:t>lb</a:t>
            </a:r>
            <a:endParaRPr lang="en-US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41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14" y="304800"/>
            <a:ext cx="9018785" cy="633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894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494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402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296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626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Diversify with Crop Diversity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Plants interact with particular microbes</a:t>
            </a:r>
          </a:p>
          <a:p>
            <a:pPr lvl="1"/>
            <a:r>
              <a:rPr lang="en-US" dirty="0" smtClean="0"/>
              <a:t>Trade sugar from roots for nutrients</a:t>
            </a:r>
          </a:p>
          <a:p>
            <a:r>
              <a:rPr lang="en-US" dirty="0" smtClean="0"/>
              <a:t>Microbes convert plant material to OM</a:t>
            </a:r>
          </a:p>
          <a:p>
            <a:r>
              <a:rPr lang="en-US" dirty="0" smtClean="0"/>
              <a:t>Requires a diversity of plant carbohydrates to support the variety of microbes </a:t>
            </a:r>
          </a:p>
          <a:p>
            <a:r>
              <a:rPr lang="en-US" dirty="0" smtClean="0"/>
              <a:t>Lack of plant diversity will drive system to favor some microbes more than others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613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0267" y="0"/>
            <a:ext cx="8229600" cy="14827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solidFill>
                  <a:schemeClr val="tx1"/>
                </a:solidFill>
              </a:rPr>
              <a:t> Stability 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tends to Increase with Increasing Complexity</a:t>
            </a:r>
          </a:p>
        </p:txBody>
      </p:sp>
      <p:pic>
        <p:nvPicPr>
          <p:cNvPr id="175107" name="Picture 5" descr="Figure 13-1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67" y="1631950"/>
            <a:ext cx="7586133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6"/>
          <p:cNvSpPr txBox="1">
            <a:spLocks noChangeArrowheads="1"/>
          </p:cNvSpPr>
          <p:nvPr/>
        </p:nvSpPr>
        <p:spPr bwMode="auto">
          <a:xfrm>
            <a:off x="4385733" y="6286501"/>
            <a:ext cx="330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prstClr val="black"/>
                </a:solidFill>
              </a:rPr>
              <a:t>Allen Savory: Holistic Mgmt</a:t>
            </a:r>
          </a:p>
        </p:txBody>
      </p:sp>
    </p:spTree>
    <p:extLst>
      <p:ext uri="{BB962C8B-B14F-4D97-AF65-F5344CB8AC3E}">
        <p14:creationId xmlns:p14="http://schemas.microsoft.com/office/powerpoint/2010/main" val="42306526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924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How to Increasing Diversity </a:t>
            </a:r>
            <a:br>
              <a:rPr lang="en-US" dirty="0" smtClean="0"/>
            </a:br>
            <a:r>
              <a:rPr lang="en-US" dirty="0" smtClean="0"/>
              <a:t>in a Crop Rotation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Lengthen the rotation by adding more crops </a:t>
            </a:r>
          </a:p>
          <a:p>
            <a:pPr lvl="1"/>
            <a:r>
              <a:rPr lang="en-US" dirty="0" smtClean="0"/>
              <a:t>Increases soil organic matter</a:t>
            </a:r>
          </a:p>
          <a:p>
            <a:pPr lvl="1"/>
            <a:r>
              <a:rPr lang="en-US" dirty="0" smtClean="0"/>
              <a:t>Breaks pest cycles</a:t>
            </a:r>
          </a:p>
          <a:p>
            <a:pPr lvl="1"/>
            <a:r>
              <a:rPr lang="en-US" dirty="0" smtClean="0"/>
              <a:t>Improves nutrient utilization and availability</a:t>
            </a:r>
          </a:p>
          <a:p>
            <a:pPr lvl="1"/>
            <a:r>
              <a:rPr lang="en-US" dirty="0" smtClean="0"/>
              <a:t>Utilize available water deeper in the soil profile</a:t>
            </a:r>
          </a:p>
          <a:p>
            <a:pPr lvl="1"/>
            <a:r>
              <a:rPr lang="en-US" dirty="0" smtClean="0"/>
              <a:t>Provide windows for management </a:t>
            </a:r>
          </a:p>
          <a:p>
            <a:pPr lvl="2"/>
            <a:r>
              <a:rPr lang="en-US" dirty="0" smtClean="0"/>
              <a:t>spread manure</a:t>
            </a:r>
          </a:p>
          <a:p>
            <a:pPr lvl="2"/>
            <a:r>
              <a:rPr lang="en-US" dirty="0" smtClean="0"/>
              <a:t>Plant &amp; harvest crops</a:t>
            </a:r>
          </a:p>
          <a:p>
            <a:r>
              <a:rPr lang="en-US" dirty="0" smtClean="0"/>
              <a:t>Add more plants in the current crop rotation</a:t>
            </a:r>
          </a:p>
          <a:p>
            <a:pPr lvl="1"/>
            <a:r>
              <a:rPr lang="en-US" dirty="0" smtClean="0"/>
              <a:t>Utilize cover crops during non-cropping part of the year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144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Diversity increases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Microbial community biomass</a:t>
            </a:r>
          </a:p>
          <a:p>
            <a:r>
              <a:rPr lang="en-US" dirty="0" smtClean="0"/>
              <a:t>Microbial composition</a:t>
            </a:r>
          </a:p>
          <a:p>
            <a:r>
              <a:rPr lang="en-US" dirty="0" smtClean="0"/>
              <a:t>Respiration</a:t>
            </a:r>
          </a:p>
          <a:p>
            <a:r>
              <a:rPr lang="en-US" dirty="0" smtClean="0"/>
              <a:t>Fungal abundance</a:t>
            </a:r>
          </a:p>
          <a:p>
            <a:r>
              <a:rPr lang="en-US" dirty="0" smtClean="0"/>
              <a:t>N mineralization 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876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305800" cy="11430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22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51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1907"/>
            <a:ext cx="9144000" cy="667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1641144" y="6158552"/>
            <a:ext cx="1371600" cy="228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5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SoilHealthBriefingThemeVTC2_14_13v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1_SoilHealthBriefingThemeVTC2_14_13v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NicholsSoilHealth2.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8_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2_Default Design">
  <a:themeElements>
    <a:clrScheme name="Default Design 16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B97343"/>
      </a:hlink>
      <a:folHlink>
        <a:srgbClr val="8C9EA0"/>
      </a:folHlink>
    </a:clrScheme>
    <a:fontScheme name="Default Design">
      <a:majorFont>
        <a:latin typeface="Verdana"/>
        <a:ea typeface=""/>
        <a:cs typeface=""/>
      </a:majorFont>
      <a:minorFont>
        <a:latin typeface="Courier N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3BA9B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6D9CB"/>
        </a:accent5>
        <a:accent6>
          <a:srgbClr val="2D2D8A"/>
        </a:accent6>
        <a:hlink>
          <a:srgbClr val="0A5370"/>
        </a:hlink>
        <a:folHlink>
          <a:srgbClr val="1A8A6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3E7CF"/>
        </a:lt1>
        <a:dk2>
          <a:srgbClr val="000000"/>
        </a:dk2>
        <a:lt2>
          <a:srgbClr val="808080"/>
        </a:lt2>
        <a:accent1>
          <a:srgbClr val="DFCCB5"/>
        </a:accent1>
        <a:accent2>
          <a:srgbClr val="256C9D"/>
        </a:accent2>
        <a:accent3>
          <a:srgbClr val="F8F1E4"/>
        </a:accent3>
        <a:accent4>
          <a:srgbClr val="000000"/>
        </a:accent4>
        <a:accent5>
          <a:srgbClr val="ECE2D7"/>
        </a:accent5>
        <a:accent6>
          <a:srgbClr val="20618E"/>
        </a:accent6>
        <a:hlink>
          <a:srgbClr val="0B4F99"/>
        </a:hlink>
        <a:folHlink>
          <a:srgbClr val="157C7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2EAD6"/>
        </a:lt1>
        <a:dk2>
          <a:srgbClr val="000000"/>
        </a:dk2>
        <a:lt2>
          <a:srgbClr val="808080"/>
        </a:lt2>
        <a:accent1>
          <a:srgbClr val="E4D5C2"/>
        </a:accent1>
        <a:accent2>
          <a:srgbClr val="256C9D"/>
        </a:accent2>
        <a:accent3>
          <a:srgbClr val="F7F3E8"/>
        </a:accent3>
        <a:accent4>
          <a:srgbClr val="000000"/>
        </a:accent4>
        <a:accent5>
          <a:srgbClr val="EFE7DD"/>
        </a:accent5>
        <a:accent6>
          <a:srgbClr val="20618E"/>
        </a:accent6>
        <a:hlink>
          <a:srgbClr val="0B4F99"/>
        </a:hlink>
        <a:folHlink>
          <a:srgbClr val="157C7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B97343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1727</Words>
  <Application>Microsoft Macintosh PowerPoint</Application>
  <PresentationFormat>On-screen Show (4:3)</PresentationFormat>
  <Paragraphs>251</Paragraphs>
  <Slides>38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33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72" baseType="lpstr">
      <vt:lpstr>1_Office Theme</vt:lpstr>
      <vt:lpstr>20_Office Theme</vt:lpstr>
      <vt:lpstr>3_Office Theme</vt:lpstr>
      <vt:lpstr>4_Office Theme</vt:lpstr>
      <vt:lpstr>48_Textured</vt:lpstr>
      <vt:lpstr>Slit</vt:lpstr>
      <vt:lpstr>30_Office Theme</vt:lpstr>
      <vt:lpstr>10_Office Theme</vt:lpstr>
      <vt:lpstr>22_Default Design</vt:lpstr>
      <vt:lpstr>5_Office Theme</vt:lpstr>
      <vt:lpstr>6_Office Theme</vt:lpstr>
      <vt:lpstr>7_Office Theme</vt:lpstr>
      <vt:lpstr>8_Office Theme</vt:lpstr>
      <vt:lpstr>9_Office Theme</vt:lpstr>
      <vt:lpstr>7_Default Design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21_Office Theme</vt:lpstr>
      <vt:lpstr>22_Office Theme</vt:lpstr>
      <vt:lpstr>23_Office Theme</vt:lpstr>
      <vt:lpstr>24_Office Theme</vt:lpstr>
      <vt:lpstr>25_Office Theme</vt:lpstr>
      <vt:lpstr>SoilHealthBriefingThemeVTC2_14_13v1</vt:lpstr>
      <vt:lpstr>1_SoilHealthBriefingThemeVTC2_14_13v1</vt:lpstr>
      <vt:lpstr>NicholsSoilHealth2.0</vt:lpstr>
      <vt:lpstr>26_Office Theme</vt:lpstr>
      <vt:lpstr>Document</vt:lpstr>
      <vt:lpstr>Diversify with Plant Diversity  Farming in the 21st Century a practical approach to improve Soil Health</vt:lpstr>
      <vt:lpstr>Diversity conduit for energy and nutrients.</vt:lpstr>
      <vt:lpstr>The Soil Food Web</vt:lpstr>
      <vt:lpstr>Diversify with Crop Diversity</vt:lpstr>
      <vt:lpstr> Stability  tends to Increase with Increasing Complexity</vt:lpstr>
      <vt:lpstr>How to Increasing Diversity  in a Crop Rotation </vt:lpstr>
      <vt:lpstr>Diversity increases </vt:lpstr>
      <vt:lpstr>PowerPoint Presentation</vt:lpstr>
      <vt:lpstr>PowerPoint Presentation</vt:lpstr>
      <vt:lpstr>Some Plant Diseases Controlled Partially or Entirely by Rotation</vt:lpstr>
      <vt:lpstr>Cover Crop Role in Diversity</vt:lpstr>
      <vt:lpstr>How  to Incorporate?</vt:lpstr>
      <vt:lpstr>Crop Classification for Diversity</vt:lpstr>
      <vt:lpstr> Crop Classification Warm Season</vt:lpstr>
      <vt:lpstr>Crop Classification Cool Season</vt:lpstr>
      <vt:lpstr>PowerPoint Presentation</vt:lpstr>
      <vt:lpstr>PowerPoint Presentation</vt:lpstr>
      <vt:lpstr>0   5   10   15    20 # of species</vt:lpstr>
      <vt:lpstr>0    5     10   15   20 # of species</vt:lpstr>
      <vt:lpstr>PowerPoint Presentation</vt:lpstr>
      <vt:lpstr>PowerPoint Presentation</vt:lpstr>
      <vt:lpstr>PowerPoint Presentation</vt:lpstr>
      <vt:lpstr>PowerPoint Presentation</vt:lpstr>
      <vt:lpstr>C:N Ratio for Various Crops</vt:lpstr>
      <vt:lpstr>Nutrient Cycling Carbon/Nitrogen Ratios</vt:lpstr>
      <vt:lpstr>Cover Crop Characteristics</vt:lpstr>
      <vt:lpstr>Hairy vetch good fall growth</vt:lpstr>
      <vt:lpstr>Fall Biomass Data</vt:lpstr>
      <vt:lpstr>Spring Biomass Data</vt:lpstr>
      <vt:lpstr>PowerPoint Presentation</vt:lpstr>
      <vt:lpstr>Penn State Cover Crop Seeder</vt:lpstr>
      <vt:lpstr>PowerPoint Presentation</vt:lpstr>
      <vt:lpstr>Broadcast while defoliating cotton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Woodruff, Steve - NRCS, Greensboro, NC</dc:creator>
  <cp:lastModifiedBy>Jane Lefevre</cp:lastModifiedBy>
  <cp:revision>14</cp:revision>
  <dcterms:created xsi:type="dcterms:W3CDTF">2013-10-20T17:32:12Z</dcterms:created>
  <dcterms:modified xsi:type="dcterms:W3CDTF">2016-08-26T17:40:48Z</dcterms:modified>
</cp:coreProperties>
</file>